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20"/>
  </p:notesMasterIdLst>
  <p:handoutMasterIdLst>
    <p:handoutMasterId r:id="rId21"/>
  </p:handoutMasterIdLst>
  <p:sldIdLst>
    <p:sldId id="256" r:id="rId2"/>
    <p:sldId id="367" r:id="rId3"/>
    <p:sldId id="578" r:id="rId4"/>
    <p:sldId id="580" r:id="rId5"/>
    <p:sldId id="581" r:id="rId6"/>
    <p:sldId id="584" r:id="rId7"/>
    <p:sldId id="582" r:id="rId8"/>
    <p:sldId id="583" r:id="rId9"/>
    <p:sldId id="585" r:id="rId10"/>
    <p:sldId id="586" r:id="rId11"/>
    <p:sldId id="587" r:id="rId12"/>
    <p:sldId id="588" r:id="rId13"/>
    <p:sldId id="589" r:id="rId14"/>
    <p:sldId id="590" r:id="rId15"/>
    <p:sldId id="591" r:id="rId16"/>
    <p:sldId id="551" r:id="rId17"/>
    <p:sldId id="592" r:id="rId18"/>
    <p:sldId id="384" r:id="rId19"/>
  </p:sldIdLst>
  <p:sldSz cx="9144000" cy="6858000" type="screen4x3"/>
  <p:notesSz cx="6797675" cy="9874250"/>
  <p:defaultTextStyle>
    <a:defPPr>
      <a:defRPr lang="zh-TW"/>
    </a:defPPr>
    <a:lvl1pPr algn="l" rtl="0" eaLnBrk="0" fontAlgn="base" hangingPunct="0">
      <a:spcBef>
        <a:spcPct val="0"/>
      </a:spcBef>
      <a:spcAft>
        <a:spcPct val="0"/>
      </a:spcAft>
      <a:defRPr kumimoji="1" sz="1600" kern="1200">
        <a:solidFill>
          <a:schemeClr val="tx1"/>
        </a:solidFill>
        <a:latin typeface="Arial" panose="020B0604020202020204" pitchFamily="34" charset="0"/>
        <a:ea typeface="新細明體" panose="02020500000000000000" pitchFamily="18" charset="-120"/>
        <a:cs typeface="+mn-cs"/>
      </a:defRPr>
    </a:lvl1pPr>
    <a:lvl2pPr marL="457200" algn="l" rtl="0" eaLnBrk="0" fontAlgn="base" hangingPunct="0">
      <a:spcBef>
        <a:spcPct val="0"/>
      </a:spcBef>
      <a:spcAft>
        <a:spcPct val="0"/>
      </a:spcAft>
      <a:defRPr kumimoji="1" sz="1600" kern="1200">
        <a:solidFill>
          <a:schemeClr val="tx1"/>
        </a:solidFill>
        <a:latin typeface="Arial" panose="020B0604020202020204" pitchFamily="34" charset="0"/>
        <a:ea typeface="新細明體" panose="02020500000000000000" pitchFamily="18" charset="-120"/>
        <a:cs typeface="+mn-cs"/>
      </a:defRPr>
    </a:lvl2pPr>
    <a:lvl3pPr marL="914400" algn="l" rtl="0" eaLnBrk="0" fontAlgn="base" hangingPunct="0">
      <a:spcBef>
        <a:spcPct val="0"/>
      </a:spcBef>
      <a:spcAft>
        <a:spcPct val="0"/>
      </a:spcAft>
      <a:defRPr kumimoji="1" sz="1600" kern="1200">
        <a:solidFill>
          <a:schemeClr val="tx1"/>
        </a:solidFill>
        <a:latin typeface="Arial" panose="020B0604020202020204" pitchFamily="34" charset="0"/>
        <a:ea typeface="新細明體" panose="02020500000000000000" pitchFamily="18" charset="-120"/>
        <a:cs typeface="+mn-cs"/>
      </a:defRPr>
    </a:lvl3pPr>
    <a:lvl4pPr marL="1371600" algn="l" rtl="0" eaLnBrk="0" fontAlgn="base" hangingPunct="0">
      <a:spcBef>
        <a:spcPct val="0"/>
      </a:spcBef>
      <a:spcAft>
        <a:spcPct val="0"/>
      </a:spcAft>
      <a:defRPr kumimoji="1" sz="1600" kern="1200">
        <a:solidFill>
          <a:schemeClr val="tx1"/>
        </a:solidFill>
        <a:latin typeface="Arial" panose="020B0604020202020204" pitchFamily="34" charset="0"/>
        <a:ea typeface="新細明體" panose="02020500000000000000" pitchFamily="18" charset="-120"/>
        <a:cs typeface="+mn-cs"/>
      </a:defRPr>
    </a:lvl4pPr>
    <a:lvl5pPr marL="1828800" algn="l" rtl="0" eaLnBrk="0" fontAlgn="base" hangingPunct="0">
      <a:spcBef>
        <a:spcPct val="0"/>
      </a:spcBef>
      <a:spcAft>
        <a:spcPct val="0"/>
      </a:spcAft>
      <a:defRPr kumimoji="1" sz="1600" kern="1200">
        <a:solidFill>
          <a:schemeClr val="tx1"/>
        </a:solidFill>
        <a:latin typeface="Arial" panose="020B0604020202020204" pitchFamily="34" charset="0"/>
        <a:ea typeface="新細明體" panose="02020500000000000000" pitchFamily="18" charset="-120"/>
        <a:cs typeface="+mn-cs"/>
      </a:defRPr>
    </a:lvl5pPr>
    <a:lvl6pPr marL="2286000" algn="l" defTabSz="914400" rtl="0" eaLnBrk="1" latinLnBrk="0" hangingPunct="1">
      <a:defRPr kumimoji="1" sz="1600" kern="1200">
        <a:solidFill>
          <a:schemeClr val="tx1"/>
        </a:solidFill>
        <a:latin typeface="Arial" panose="020B0604020202020204" pitchFamily="34" charset="0"/>
        <a:ea typeface="新細明體" panose="02020500000000000000" pitchFamily="18" charset="-120"/>
        <a:cs typeface="+mn-cs"/>
      </a:defRPr>
    </a:lvl6pPr>
    <a:lvl7pPr marL="2743200" algn="l" defTabSz="914400" rtl="0" eaLnBrk="1" latinLnBrk="0" hangingPunct="1">
      <a:defRPr kumimoji="1" sz="1600" kern="1200">
        <a:solidFill>
          <a:schemeClr val="tx1"/>
        </a:solidFill>
        <a:latin typeface="Arial" panose="020B0604020202020204" pitchFamily="34" charset="0"/>
        <a:ea typeface="新細明體" panose="02020500000000000000" pitchFamily="18" charset="-120"/>
        <a:cs typeface="+mn-cs"/>
      </a:defRPr>
    </a:lvl7pPr>
    <a:lvl8pPr marL="3200400" algn="l" defTabSz="914400" rtl="0" eaLnBrk="1" latinLnBrk="0" hangingPunct="1">
      <a:defRPr kumimoji="1" sz="1600" kern="1200">
        <a:solidFill>
          <a:schemeClr val="tx1"/>
        </a:solidFill>
        <a:latin typeface="Arial" panose="020B0604020202020204" pitchFamily="34" charset="0"/>
        <a:ea typeface="新細明體" panose="02020500000000000000" pitchFamily="18" charset="-120"/>
        <a:cs typeface="+mn-cs"/>
      </a:defRPr>
    </a:lvl8pPr>
    <a:lvl9pPr marL="3657600" algn="l" defTabSz="914400" rtl="0" eaLnBrk="1" latinLnBrk="0" hangingPunct="1">
      <a:defRPr kumimoji="1" sz="1600" kern="1200">
        <a:solidFill>
          <a:schemeClr val="tx1"/>
        </a:solidFill>
        <a:latin typeface="Arial" panose="020B0604020202020204" pitchFamily="34" charset="0"/>
        <a:ea typeface="新細明體" panose="02020500000000000000" pitchFamily="18" charset="-120"/>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110">
          <p15:clr>
            <a:srgbClr val="A4A3A4"/>
          </p15:clr>
        </p15:guide>
        <p15:guide id="2" pos="214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a:srgbClr val="FF0000"/>
    <a:srgbClr val="0000FF"/>
    <a:srgbClr val="00CC00"/>
    <a:srgbClr val="FFFF00"/>
    <a:srgbClr val="EAEAEA"/>
    <a:srgbClr val="C0C0C0"/>
    <a:srgbClr val="008000"/>
    <a:srgbClr val="FF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等深淺樣式 2 - 輔色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CF1AB2-1976-4502-BF36-3FF5EA218861}" styleName="中等深淺樣式 4 - 輔色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588" autoAdjust="0"/>
    <p:restoredTop sz="83987" autoAdjust="0"/>
  </p:normalViewPr>
  <p:slideViewPr>
    <p:cSldViewPr>
      <p:cViewPr>
        <p:scale>
          <a:sx n="74" d="100"/>
          <a:sy n="74" d="100"/>
        </p:scale>
        <p:origin x="2640" y="464"/>
      </p:cViewPr>
      <p:guideLst>
        <p:guide orient="horz" pos="2160"/>
        <p:guide pos="2880"/>
      </p:guideLst>
    </p:cSldViewPr>
  </p:slideViewPr>
  <p:outlineViewPr>
    <p:cViewPr>
      <p:scale>
        <a:sx n="33" d="100"/>
        <a:sy n="33" d="100"/>
      </p:scale>
      <p:origin x="0" y="-17712"/>
    </p:cViewPr>
  </p:outlineViewPr>
  <p:notesTextViewPr>
    <p:cViewPr>
      <p:scale>
        <a:sx n="110" d="100"/>
        <a:sy n="110" d="100"/>
      </p:scale>
      <p:origin x="0" y="0"/>
    </p:cViewPr>
  </p:notesTextViewPr>
  <p:sorterViewPr>
    <p:cViewPr>
      <p:scale>
        <a:sx n="66" d="100"/>
        <a:sy n="66" d="100"/>
      </p:scale>
      <p:origin x="0" y="-288"/>
    </p:cViewPr>
  </p:sorterViewPr>
  <p:notesViewPr>
    <p:cSldViewPr>
      <p:cViewPr varScale="1">
        <p:scale>
          <a:sx n="61" d="100"/>
          <a:sy n="61" d="100"/>
        </p:scale>
        <p:origin x="3254" y="72"/>
      </p:cViewPr>
      <p:guideLst>
        <p:guide orient="horz" pos="3110"/>
        <p:guide pos="214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___.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ltLang="zh-TW" sz="2400" dirty="0"/>
              <a:t>Accuracy</a:t>
            </a:r>
            <a:endParaRPr lang="zh-TW" altLang="en-US" sz="2400" dirty="0"/>
          </a:p>
        </c:rich>
      </c:tx>
      <c:overlay val="0"/>
      <c:spPr>
        <a:noFill/>
        <a:ln>
          <a:noFill/>
        </a:ln>
        <a:effectLst/>
      </c:spPr>
    </c:title>
    <c:autoTitleDeleted val="0"/>
    <c:plotArea>
      <c:layout/>
      <c:barChart>
        <c:barDir val="col"/>
        <c:grouping val="clustered"/>
        <c:varyColors val="0"/>
        <c:ser>
          <c:idx val="0"/>
          <c:order val="0"/>
          <c:tx>
            <c:strRef>
              <c:f>工作表1!$B$1</c:f>
              <c:strCache>
                <c:ptCount val="1"/>
                <c:pt idx="0">
                  <c:v>Resnet 50</c:v>
                </c:pt>
              </c:strCache>
            </c:strRef>
          </c:tx>
          <c:spPr>
            <a:solidFill>
              <a:schemeClr val="accent1"/>
            </a:solidFill>
            <a:ln>
              <a:noFill/>
            </a:ln>
            <a:effectLst/>
          </c:spPr>
          <c:invertIfNegative val="0"/>
          <c:dLbls>
            <c:dLbl>
              <c:idx val="0"/>
              <c:numFmt formatCode="0.0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zh-TW"/>
                </a:p>
              </c:txPr>
              <c:showLegendKey val="0"/>
              <c:showVal val="1"/>
              <c:showCatName val="0"/>
              <c:showSerName val="0"/>
              <c:showPercent val="0"/>
              <c:showBubbleSize val="0"/>
              <c:extLst>
                <c:ext xmlns:c16="http://schemas.microsoft.com/office/drawing/2014/chart" uri="{C3380CC4-5D6E-409C-BE32-E72D297353CC}">
                  <c16:uniqueId val="{00000008-88C3-6D41-BE8B-2DA00288B50F}"/>
                </c:ext>
              </c:extLst>
            </c:dLbl>
            <c:dLbl>
              <c:idx val="1"/>
              <c:numFmt formatCode="0.0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zh-TW"/>
                </a:p>
              </c:txPr>
              <c:showLegendKey val="0"/>
              <c:showVal val="1"/>
              <c:showCatName val="0"/>
              <c:showSerName val="0"/>
              <c:showPercent val="0"/>
              <c:showBubbleSize val="0"/>
              <c:extLst>
                <c:ext xmlns:c16="http://schemas.microsoft.com/office/drawing/2014/chart" uri="{C3380CC4-5D6E-409C-BE32-E72D297353CC}">
                  <c16:uniqueId val="{00000006-88C3-6D41-BE8B-2DA00288B50F}"/>
                </c:ext>
              </c:extLst>
            </c:dLbl>
            <c:dLbl>
              <c:idx val="2"/>
              <c:numFmt formatCode="0.00%" sourceLinked="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zh-TW"/>
                </a:p>
              </c:txPr>
              <c:showLegendKey val="0"/>
              <c:showVal val="1"/>
              <c:showCatName val="0"/>
              <c:showSerName val="0"/>
              <c:showPercent val="0"/>
              <c:showBubbleSize val="0"/>
              <c:extLst>
                <c:ext xmlns:c16="http://schemas.microsoft.com/office/drawing/2014/chart" uri="{C3380CC4-5D6E-409C-BE32-E72D297353CC}">
                  <c16:uniqueId val="{00000007-88C3-6D41-BE8B-2DA00288B50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zh-TW"/>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工作表1!$A$2:$A$4</c:f>
              <c:strCache>
                <c:ptCount val="3"/>
                <c:pt idx="0">
                  <c:v>Top-1</c:v>
                </c:pt>
                <c:pt idx="1">
                  <c:v>Top-3</c:v>
                </c:pt>
                <c:pt idx="2">
                  <c:v>Top-5</c:v>
                </c:pt>
              </c:strCache>
            </c:strRef>
          </c:cat>
          <c:val>
            <c:numRef>
              <c:f>工作表1!$B$2:$B$4</c:f>
              <c:numCache>
                <c:formatCode>General</c:formatCode>
                <c:ptCount val="3"/>
                <c:pt idx="0">
                  <c:v>0.79820000000000002</c:v>
                </c:pt>
                <c:pt idx="1">
                  <c:v>0.84889999999999999</c:v>
                </c:pt>
                <c:pt idx="2">
                  <c:v>0.86229999999999996</c:v>
                </c:pt>
              </c:numCache>
            </c:numRef>
          </c:val>
          <c:extLst>
            <c:ext xmlns:c16="http://schemas.microsoft.com/office/drawing/2014/chart" uri="{C3380CC4-5D6E-409C-BE32-E72D297353CC}">
              <c16:uniqueId val="{00000000-88C3-6D41-BE8B-2DA00288B50F}"/>
            </c:ext>
          </c:extLst>
        </c:ser>
        <c:ser>
          <c:idx val="1"/>
          <c:order val="1"/>
          <c:tx>
            <c:strRef>
              <c:f>工作表1!$C$1</c:f>
              <c:strCache>
                <c:ptCount val="1"/>
                <c:pt idx="0">
                  <c:v>VGG19</c:v>
                </c:pt>
              </c:strCache>
            </c:strRef>
          </c:tx>
          <c:spPr>
            <a:solidFill>
              <a:schemeClr val="accent2"/>
            </a:solidFill>
            <a:ln>
              <a:noFill/>
            </a:ln>
            <a:effectLst/>
          </c:spPr>
          <c:invertIfNegative val="0"/>
          <c:dLbls>
            <c:dLbl>
              <c:idx val="0"/>
              <c:tx>
                <c:rich>
                  <a:bodyPr/>
                  <a:lstStyle/>
                  <a:p>
                    <a:fld id="{A8D92C9F-6956-2B46-A369-A7702A189D7D}" type="VALUE">
                      <a:rPr lang="en-US" altLang="zh-TW" sz="1400"/>
                      <a:pPr/>
                      <a:t>[值]</a:t>
                    </a:fld>
                    <a:endParaRPr lang="zh-TW" alt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88C3-6D41-BE8B-2DA00288B50F}"/>
                </c:ext>
              </c:extLst>
            </c:dLbl>
            <c:dLbl>
              <c:idx val="1"/>
              <c:tx>
                <c:rich>
                  <a:bodyPr rot="0" spcFirstLastPara="1" vertOverflow="ellipsis" vert="horz" wrap="square" lIns="38100" tIns="19050" rIns="38100" bIns="19050" anchor="ctr" anchorCtr="1">
                    <a:noAutofit/>
                  </a:bodyPr>
                  <a:lstStyle/>
                  <a:p>
                    <a:pPr>
                      <a:defRPr sz="1200" b="0" i="0" u="none" strike="noStrike" kern="1200" baseline="0">
                        <a:solidFill>
                          <a:schemeClr val="tx1">
                            <a:lumMod val="75000"/>
                            <a:lumOff val="25000"/>
                          </a:schemeClr>
                        </a:solidFill>
                        <a:latin typeface="+mn-lt"/>
                        <a:ea typeface="+mn-ea"/>
                        <a:cs typeface="+mn-cs"/>
                      </a:defRPr>
                    </a:pPr>
                    <a:fld id="{4E097700-9057-9049-A71E-F99557EF5CAE}" type="VALUE">
                      <a:rPr lang="en-US" altLang="zh-TW" sz="1400"/>
                      <a:pPr>
                        <a:defRPr sz="1200" b="0" i="0" u="none" strike="noStrike" kern="1200" baseline="0">
                          <a:solidFill>
                            <a:schemeClr val="tx1">
                              <a:lumMod val="75000"/>
                              <a:lumOff val="25000"/>
                            </a:schemeClr>
                          </a:solidFill>
                          <a:latin typeface="+mn-lt"/>
                          <a:ea typeface="+mn-ea"/>
                          <a:cs typeface="+mn-cs"/>
                        </a:defRPr>
                      </a:pPr>
                      <a:t>[值]</a:t>
                    </a:fld>
                    <a:endParaRPr lang="zh-TW" altLang="en-US"/>
                  </a:p>
                </c:rich>
              </c:tx>
              <c:numFmt formatCode="0.00%" sourceLinked="0"/>
              <c:spPr>
                <a:noFill/>
                <a:ln>
                  <a:noFill/>
                </a:ln>
                <a:effectLst/>
              </c:spP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dlblFieldTable/>
                  <c15:showDataLabelsRange val="0"/>
                </c:ext>
                <c:ext xmlns:c16="http://schemas.microsoft.com/office/drawing/2014/chart" uri="{C3380CC4-5D6E-409C-BE32-E72D297353CC}">
                  <c16:uniqueId val="{00000003-88C3-6D41-BE8B-2DA00288B50F}"/>
                </c:ext>
              </c:extLst>
            </c:dLbl>
            <c:dLbl>
              <c:idx val="2"/>
              <c:tx>
                <c:rich>
                  <a:bodyPr/>
                  <a:lstStyle/>
                  <a:p>
                    <a:fld id="{F5D28348-FAF6-B240-A6CE-8681738CA73F}" type="VALUE">
                      <a:rPr lang="en-US" altLang="zh-TW" sz="1400"/>
                      <a:pPr/>
                      <a:t>[值]</a:t>
                    </a:fld>
                    <a:endParaRPr lang="zh-TW" alt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4-88C3-6D41-BE8B-2DA00288B50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zh-TW"/>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工作表1!$A$2:$A$4</c:f>
              <c:strCache>
                <c:ptCount val="3"/>
                <c:pt idx="0">
                  <c:v>Top-1</c:v>
                </c:pt>
                <c:pt idx="1">
                  <c:v>Top-3</c:v>
                </c:pt>
                <c:pt idx="2">
                  <c:v>Top-5</c:v>
                </c:pt>
              </c:strCache>
            </c:strRef>
          </c:cat>
          <c:val>
            <c:numRef>
              <c:f>工作表1!$C$2:$C$4</c:f>
              <c:numCache>
                <c:formatCode>General</c:formatCode>
                <c:ptCount val="3"/>
                <c:pt idx="0">
                  <c:v>0.51329999999999998</c:v>
                </c:pt>
                <c:pt idx="1">
                  <c:v>0.61099999999999999</c:v>
                </c:pt>
                <c:pt idx="2">
                  <c:v>0.64790000000000003</c:v>
                </c:pt>
              </c:numCache>
            </c:numRef>
          </c:val>
          <c:extLst>
            <c:ext xmlns:c16="http://schemas.microsoft.com/office/drawing/2014/chart" uri="{C3380CC4-5D6E-409C-BE32-E72D297353CC}">
              <c16:uniqueId val="{00000001-88C3-6D41-BE8B-2DA00288B50F}"/>
            </c:ext>
          </c:extLst>
        </c:ser>
        <c:ser>
          <c:idx val="2"/>
          <c:order val="2"/>
          <c:tx>
            <c:strRef>
              <c:f>工作表1!$D$1</c:f>
              <c:strCache>
                <c:ptCount val="1"/>
                <c:pt idx="0">
                  <c:v>Facenet</c:v>
                </c:pt>
              </c:strCache>
            </c:strRef>
          </c:tx>
          <c:invertIfNegative val="0"/>
          <c:dLbls>
            <c:numFmt formatCode="0.00%" sourceLinked="0"/>
            <c:spPr>
              <a:noFill/>
              <a:ln>
                <a:noFill/>
              </a:ln>
              <a:effectLst/>
            </c:spPr>
            <c:txPr>
              <a:bodyPr wrap="square" lIns="38100" tIns="19050" rIns="38100" bIns="19050" anchor="ctr">
                <a:spAutoFit/>
              </a:bodyPr>
              <a:lstStyle/>
              <a:p>
                <a:pPr>
                  <a:defRPr sz="1400"/>
                </a:pPr>
                <a:endParaRPr lang="zh-TW"/>
              </a:p>
            </c:tx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工作表1!$A$2:$A$4</c:f>
              <c:strCache>
                <c:ptCount val="3"/>
                <c:pt idx="0">
                  <c:v>Top-1</c:v>
                </c:pt>
                <c:pt idx="1">
                  <c:v>Top-3</c:v>
                </c:pt>
                <c:pt idx="2">
                  <c:v>Top-5</c:v>
                </c:pt>
              </c:strCache>
            </c:strRef>
          </c:cat>
          <c:val>
            <c:numRef>
              <c:f>工作表1!$D$2:$D$4</c:f>
              <c:numCache>
                <c:formatCode>General</c:formatCode>
                <c:ptCount val="3"/>
                <c:pt idx="0">
                  <c:v>0.71870000000000001</c:v>
                </c:pt>
                <c:pt idx="1">
                  <c:v>0.79510000000000003</c:v>
                </c:pt>
                <c:pt idx="2">
                  <c:v>0.81689999999999996</c:v>
                </c:pt>
              </c:numCache>
            </c:numRef>
          </c:val>
          <c:extLst>
            <c:ext xmlns:c16="http://schemas.microsoft.com/office/drawing/2014/chart" uri="{C3380CC4-5D6E-409C-BE32-E72D297353CC}">
              <c16:uniqueId val="{00000000-443B-6843-83FB-8E93EDB2E73E}"/>
            </c:ext>
          </c:extLst>
        </c:ser>
        <c:dLbls>
          <c:showLegendKey val="0"/>
          <c:showVal val="0"/>
          <c:showCatName val="0"/>
          <c:showSerName val="0"/>
          <c:showPercent val="0"/>
          <c:showBubbleSize val="0"/>
        </c:dLbls>
        <c:gapWidth val="245"/>
        <c:overlap val="-46"/>
        <c:axId val="1076310816"/>
        <c:axId val="1076312496"/>
      </c:barChart>
      <c:catAx>
        <c:axId val="10763108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zh-TW"/>
          </a:p>
        </c:txPr>
        <c:crossAx val="1076312496"/>
        <c:crosses val="autoZero"/>
        <c:auto val="1"/>
        <c:lblAlgn val="ctr"/>
        <c:lblOffset val="100"/>
        <c:noMultiLvlLbl val="0"/>
      </c:catAx>
      <c:valAx>
        <c:axId val="1076312496"/>
        <c:scaling>
          <c:orientation val="minMax"/>
          <c:max val="1"/>
          <c:min val="0.4"/>
        </c:scaling>
        <c:delete val="0"/>
        <c:axPos val="l"/>
        <c:majorGridlines>
          <c:spPr>
            <a:ln w="9525" cap="flat" cmpd="sng" algn="ctr">
              <a:solidFill>
                <a:schemeClr val="tx1">
                  <a:lumMod val="15000"/>
                  <a:lumOff val="85000"/>
                </a:schemeClr>
              </a:solidFill>
              <a:round/>
            </a:ln>
            <a:effectLst/>
          </c:spPr>
        </c:majorGridlines>
        <c:numFmt formatCode="0.0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TW"/>
          </a:p>
        </c:txPr>
        <c:crossAx val="1076310816"/>
        <c:crosses val="autoZero"/>
        <c:crossBetween val="between"/>
      </c:valAx>
      <c:spPr>
        <a:noFill/>
        <a:ln>
          <a:noFill/>
        </a:ln>
        <a:effectLst/>
      </c:spPr>
    </c:plotArea>
    <c:legend>
      <c:legendPos val="b"/>
      <c:layout>
        <c:manualLayout>
          <c:xMode val="edge"/>
          <c:yMode val="edge"/>
          <c:x val="0.36194702856145233"/>
          <c:y val="0.92148714749414562"/>
          <c:w val="0.45739560683733554"/>
          <c:h val="6.1973213589866467E-2"/>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zh-TW"/>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TW"/>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bwMode="auto">
          <a:xfrm>
            <a:off x="0" y="0"/>
            <a:ext cx="2946400" cy="493713"/>
          </a:xfrm>
          <a:prstGeom prst="rect">
            <a:avLst/>
          </a:prstGeom>
          <a:noFill/>
          <a:ln w="9525">
            <a:noFill/>
            <a:miter lim="800000"/>
            <a:headEnd/>
            <a:tailEnd/>
          </a:ln>
        </p:spPr>
        <p:txBody>
          <a:bodyPr vert="horz" wrap="square" lIns="95264" tIns="47632" rIns="95264" bIns="47632" numCol="1" anchor="t" anchorCtr="0" compatLnSpc="1">
            <a:prstTxWarp prst="textNoShape">
              <a:avLst/>
            </a:prstTxWarp>
          </a:bodyPr>
          <a:lstStyle>
            <a:lvl1pPr defTabSz="952500" eaLnBrk="1" hangingPunct="1">
              <a:defRPr kumimoji="0" sz="1300">
                <a:latin typeface="Calibri" pitchFamily="34" charset="0"/>
                <a:ea typeface="新細明體" panose="02020500000000000000" pitchFamily="18" charset="-120"/>
              </a:defRPr>
            </a:lvl1pPr>
          </a:lstStyle>
          <a:p>
            <a:pPr>
              <a:defRPr/>
            </a:pPr>
            <a:endParaRPr lang="zh-TW" altLang="en-US"/>
          </a:p>
        </p:txBody>
      </p:sp>
      <p:sp>
        <p:nvSpPr>
          <p:cNvPr id="3" name="日期版面配置區 2"/>
          <p:cNvSpPr>
            <a:spLocks noGrp="1"/>
          </p:cNvSpPr>
          <p:nvPr>
            <p:ph type="dt" sz="quarter" idx="1"/>
          </p:nvPr>
        </p:nvSpPr>
        <p:spPr bwMode="auto">
          <a:xfrm>
            <a:off x="3849688" y="0"/>
            <a:ext cx="2946400" cy="493713"/>
          </a:xfrm>
          <a:prstGeom prst="rect">
            <a:avLst/>
          </a:prstGeom>
          <a:noFill/>
          <a:ln w="9525">
            <a:noFill/>
            <a:miter lim="800000"/>
            <a:headEnd/>
            <a:tailEnd/>
          </a:ln>
        </p:spPr>
        <p:txBody>
          <a:bodyPr vert="horz" wrap="square" lIns="95264" tIns="47632" rIns="95264" bIns="47632" numCol="1" anchor="t" anchorCtr="0" compatLnSpc="1">
            <a:prstTxWarp prst="textNoShape">
              <a:avLst/>
            </a:prstTxWarp>
          </a:bodyPr>
          <a:lstStyle>
            <a:lvl1pPr algn="r" defTabSz="952500" eaLnBrk="1" hangingPunct="1">
              <a:defRPr kumimoji="0" sz="1300">
                <a:latin typeface="Calibri" pitchFamily="34" charset="0"/>
                <a:ea typeface="新細明體" panose="02020500000000000000" pitchFamily="18" charset="-120"/>
              </a:defRPr>
            </a:lvl1pPr>
          </a:lstStyle>
          <a:p>
            <a:pPr>
              <a:defRPr/>
            </a:pPr>
            <a:fld id="{E73E1C31-C464-4E0C-B169-5B975F91BA07}" type="datetimeFigureOut">
              <a:rPr lang="zh-TW" altLang="en-US"/>
              <a:pPr>
                <a:defRPr/>
              </a:pPr>
              <a:t>2019/1/22</a:t>
            </a:fld>
            <a:endParaRPr lang="en-US" altLang="zh-TW"/>
          </a:p>
        </p:txBody>
      </p:sp>
      <p:sp>
        <p:nvSpPr>
          <p:cNvPr id="4" name="頁尾版面配置區 3"/>
          <p:cNvSpPr>
            <a:spLocks noGrp="1"/>
          </p:cNvSpPr>
          <p:nvPr>
            <p:ph type="ftr" sz="quarter" idx="2"/>
          </p:nvPr>
        </p:nvSpPr>
        <p:spPr bwMode="auto">
          <a:xfrm>
            <a:off x="0" y="9378950"/>
            <a:ext cx="2946400" cy="493713"/>
          </a:xfrm>
          <a:prstGeom prst="rect">
            <a:avLst/>
          </a:prstGeom>
          <a:noFill/>
          <a:ln w="9525">
            <a:noFill/>
            <a:miter lim="800000"/>
            <a:headEnd/>
            <a:tailEnd/>
          </a:ln>
        </p:spPr>
        <p:txBody>
          <a:bodyPr vert="horz" wrap="square" lIns="95264" tIns="47632" rIns="95264" bIns="47632" numCol="1" anchor="b" anchorCtr="0" compatLnSpc="1">
            <a:prstTxWarp prst="textNoShape">
              <a:avLst/>
            </a:prstTxWarp>
          </a:bodyPr>
          <a:lstStyle>
            <a:lvl1pPr defTabSz="952500" eaLnBrk="1" hangingPunct="1">
              <a:defRPr kumimoji="0" sz="1300">
                <a:latin typeface="Calibri" pitchFamily="34" charset="0"/>
                <a:ea typeface="新細明體" panose="02020500000000000000" pitchFamily="18" charset="-120"/>
              </a:defRPr>
            </a:lvl1pPr>
          </a:lstStyle>
          <a:p>
            <a:pPr>
              <a:defRPr/>
            </a:pPr>
            <a:endParaRPr lang="zh-TW" altLang="en-US"/>
          </a:p>
        </p:txBody>
      </p:sp>
      <p:sp>
        <p:nvSpPr>
          <p:cNvPr id="5" name="投影片編號版面配置區 4"/>
          <p:cNvSpPr>
            <a:spLocks noGrp="1"/>
          </p:cNvSpPr>
          <p:nvPr>
            <p:ph type="sldNum" sz="quarter" idx="3"/>
          </p:nvPr>
        </p:nvSpPr>
        <p:spPr bwMode="auto">
          <a:xfrm>
            <a:off x="3849688" y="9378950"/>
            <a:ext cx="2946400" cy="493713"/>
          </a:xfrm>
          <a:prstGeom prst="rect">
            <a:avLst/>
          </a:prstGeom>
          <a:noFill/>
          <a:ln w="9525">
            <a:noFill/>
            <a:miter lim="800000"/>
            <a:headEnd/>
            <a:tailEnd/>
          </a:ln>
        </p:spPr>
        <p:txBody>
          <a:bodyPr vert="horz" wrap="square" lIns="95264" tIns="47632" rIns="95264" bIns="47632" numCol="1" anchor="b" anchorCtr="0" compatLnSpc="1">
            <a:prstTxWarp prst="textNoShape">
              <a:avLst/>
            </a:prstTxWarp>
          </a:bodyPr>
          <a:lstStyle>
            <a:lvl1pPr algn="r" defTabSz="952500" eaLnBrk="1" hangingPunct="1">
              <a:defRPr kumimoji="0" sz="1300">
                <a:latin typeface="Calibri" panose="020F0502020204030204" pitchFamily="34" charset="0"/>
                <a:ea typeface="新細明體" panose="02020500000000000000" pitchFamily="18" charset="-120"/>
              </a:defRPr>
            </a:lvl1pPr>
          </a:lstStyle>
          <a:p>
            <a:pPr>
              <a:defRPr/>
            </a:pPr>
            <a:fld id="{FEE8EE51-E3C7-4114-AAF7-F766363F291F}" type="slidenum">
              <a:rPr lang="zh-TW" altLang="en-US"/>
              <a:pPr>
                <a:defRPr/>
              </a:pPr>
              <a:t>‹#›</a:t>
            </a:fld>
            <a:endParaRPr lang="en-US" altLang="zh-TW"/>
          </a:p>
        </p:txBody>
      </p:sp>
    </p:spTree>
  </p:cSld>
  <p:clrMap bg1="lt1" tx1="dk1" bg2="lt2" tx2="dk2" accent1="accent1" accent2="accent2" accent3="accent3" accent4="accent4" accent5="accent5" accent6="accent6" hlink="hlink" folHlink="folHlink"/>
  <p:hf sldNum="0" hdr="0" ftr="0" dt="0"/>
</p:handoutMaster>
</file>

<file path=ppt/media/image1.jpe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2.png>
</file>

<file path=ppt/media/image3.png>
</file>

<file path=ppt/media/image4.tiff>
</file>

<file path=ppt/media/image5.png>
</file>

<file path=ppt/media/image6.png>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bwMode="auto">
          <a:xfrm>
            <a:off x="0" y="0"/>
            <a:ext cx="2946400" cy="493713"/>
          </a:xfrm>
          <a:prstGeom prst="rect">
            <a:avLst/>
          </a:prstGeom>
          <a:noFill/>
          <a:ln w="9525">
            <a:noFill/>
            <a:miter lim="800000"/>
            <a:headEnd/>
            <a:tailEnd/>
          </a:ln>
        </p:spPr>
        <p:txBody>
          <a:bodyPr vert="horz" wrap="square" lIns="95264" tIns="47632" rIns="95264" bIns="47632" numCol="1" anchor="t" anchorCtr="0" compatLnSpc="1">
            <a:prstTxWarp prst="textNoShape">
              <a:avLst/>
            </a:prstTxWarp>
          </a:bodyPr>
          <a:lstStyle>
            <a:lvl1pPr defTabSz="952500" eaLnBrk="1" hangingPunct="1">
              <a:defRPr kumimoji="0" sz="1300">
                <a:latin typeface="Calibri" pitchFamily="34" charset="0"/>
                <a:ea typeface="新細明體" panose="02020500000000000000" pitchFamily="18" charset="-120"/>
              </a:defRPr>
            </a:lvl1pPr>
          </a:lstStyle>
          <a:p>
            <a:pPr>
              <a:defRPr/>
            </a:pPr>
            <a:endParaRPr lang="zh-TW" altLang="en-US"/>
          </a:p>
        </p:txBody>
      </p:sp>
      <p:sp>
        <p:nvSpPr>
          <p:cNvPr id="3" name="日期版面配置區 2"/>
          <p:cNvSpPr>
            <a:spLocks noGrp="1"/>
          </p:cNvSpPr>
          <p:nvPr>
            <p:ph type="dt" idx="1"/>
          </p:nvPr>
        </p:nvSpPr>
        <p:spPr bwMode="auto">
          <a:xfrm>
            <a:off x="3849688" y="0"/>
            <a:ext cx="2946400" cy="493713"/>
          </a:xfrm>
          <a:prstGeom prst="rect">
            <a:avLst/>
          </a:prstGeom>
          <a:noFill/>
          <a:ln w="9525">
            <a:noFill/>
            <a:miter lim="800000"/>
            <a:headEnd/>
            <a:tailEnd/>
          </a:ln>
        </p:spPr>
        <p:txBody>
          <a:bodyPr vert="horz" wrap="square" lIns="95264" tIns="47632" rIns="95264" bIns="47632" numCol="1" anchor="t" anchorCtr="0" compatLnSpc="1">
            <a:prstTxWarp prst="textNoShape">
              <a:avLst/>
            </a:prstTxWarp>
          </a:bodyPr>
          <a:lstStyle>
            <a:lvl1pPr algn="r" defTabSz="952500" eaLnBrk="1" hangingPunct="1">
              <a:defRPr kumimoji="0" sz="1300">
                <a:latin typeface="Calibri" pitchFamily="34" charset="0"/>
                <a:ea typeface="新細明體" panose="02020500000000000000" pitchFamily="18" charset="-120"/>
              </a:defRPr>
            </a:lvl1pPr>
          </a:lstStyle>
          <a:p>
            <a:pPr>
              <a:defRPr/>
            </a:pPr>
            <a:fld id="{E46BB61A-00BC-47CD-A11D-3CDC676B4854}" type="datetimeFigureOut">
              <a:rPr lang="zh-TW" altLang="en-US"/>
              <a:pPr>
                <a:defRPr/>
              </a:pPr>
              <a:t>2019/1/22</a:t>
            </a:fld>
            <a:endParaRPr lang="en-US" altLang="zh-TW"/>
          </a:p>
        </p:txBody>
      </p:sp>
      <p:sp>
        <p:nvSpPr>
          <p:cNvPr id="4" name="投影片圖像版面配置區 3"/>
          <p:cNvSpPr>
            <a:spLocks noGrp="1" noRot="1" noChangeAspect="1"/>
          </p:cNvSpPr>
          <p:nvPr>
            <p:ph type="sldImg" idx="2"/>
          </p:nvPr>
        </p:nvSpPr>
        <p:spPr>
          <a:xfrm>
            <a:off x="930275" y="741363"/>
            <a:ext cx="4937125" cy="3702050"/>
          </a:xfrm>
          <a:prstGeom prst="rect">
            <a:avLst/>
          </a:prstGeom>
          <a:noFill/>
          <a:ln w="12700">
            <a:solidFill>
              <a:prstClr val="black"/>
            </a:solidFill>
          </a:ln>
        </p:spPr>
        <p:txBody>
          <a:bodyPr vert="horz" lIns="91440" tIns="45720" rIns="91440" bIns="45720" rtlCol="0" anchor="ctr"/>
          <a:lstStyle/>
          <a:p>
            <a:pPr lvl="0"/>
            <a:endParaRPr lang="zh-TW" altLang="en-US" noProof="0"/>
          </a:p>
        </p:txBody>
      </p:sp>
      <p:sp>
        <p:nvSpPr>
          <p:cNvPr id="5" name="備忘稿版面配置區 4"/>
          <p:cNvSpPr>
            <a:spLocks noGrp="1"/>
          </p:cNvSpPr>
          <p:nvPr>
            <p:ph type="body" sz="quarter" idx="3"/>
          </p:nvPr>
        </p:nvSpPr>
        <p:spPr bwMode="auto">
          <a:xfrm>
            <a:off x="679450" y="4689475"/>
            <a:ext cx="5438775" cy="4443413"/>
          </a:xfrm>
          <a:prstGeom prst="rect">
            <a:avLst/>
          </a:prstGeom>
          <a:noFill/>
          <a:ln w="9525">
            <a:noFill/>
            <a:miter lim="800000"/>
            <a:headEnd/>
            <a:tailEnd/>
          </a:ln>
        </p:spPr>
        <p:txBody>
          <a:bodyPr vert="horz" wrap="square" lIns="95264" tIns="47632" rIns="95264" bIns="47632" numCol="1" anchor="t" anchorCtr="0" compatLnSpc="1">
            <a:prstTxWarp prst="textNoShape">
              <a:avLst/>
            </a:prstTxWarp>
          </a:bodyPr>
          <a:lstStyle/>
          <a:p>
            <a:pPr lvl="0"/>
            <a:r>
              <a:rPr lang="zh-TW" altLang="en-US" noProof="0"/>
              <a:t>按一下以編輯母片文字樣式</a:t>
            </a:r>
          </a:p>
          <a:p>
            <a:pPr lvl="1"/>
            <a:r>
              <a:rPr lang="zh-TW" altLang="en-US" noProof="0"/>
              <a:t>第二層</a:t>
            </a:r>
          </a:p>
          <a:p>
            <a:pPr lvl="2"/>
            <a:r>
              <a:rPr lang="zh-TW" altLang="en-US" noProof="0"/>
              <a:t>第三層</a:t>
            </a:r>
          </a:p>
          <a:p>
            <a:pPr lvl="3"/>
            <a:r>
              <a:rPr lang="zh-TW" altLang="en-US" noProof="0"/>
              <a:t>第四層</a:t>
            </a:r>
          </a:p>
          <a:p>
            <a:pPr lvl="4"/>
            <a:r>
              <a:rPr lang="zh-TW" altLang="en-US" noProof="0"/>
              <a:t>第五層</a:t>
            </a:r>
          </a:p>
        </p:txBody>
      </p:sp>
      <p:sp>
        <p:nvSpPr>
          <p:cNvPr id="6" name="頁尾版面配置區 5"/>
          <p:cNvSpPr>
            <a:spLocks noGrp="1"/>
          </p:cNvSpPr>
          <p:nvPr>
            <p:ph type="ftr" sz="quarter" idx="4"/>
          </p:nvPr>
        </p:nvSpPr>
        <p:spPr bwMode="auto">
          <a:xfrm>
            <a:off x="0" y="9378950"/>
            <a:ext cx="2946400" cy="493713"/>
          </a:xfrm>
          <a:prstGeom prst="rect">
            <a:avLst/>
          </a:prstGeom>
          <a:noFill/>
          <a:ln w="9525">
            <a:noFill/>
            <a:miter lim="800000"/>
            <a:headEnd/>
            <a:tailEnd/>
          </a:ln>
        </p:spPr>
        <p:txBody>
          <a:bodyPr vert="horz" wrap="square" lIns="95264" tIns="47632" rIns="95264" bIns="47632" numCol="1" anchor="b" anchorCtr="0" compatLnSpc="1">
            <a:prstTxWarp prst="textNoShape">
              <a:avLst/>
            </a:prstTxWarp>
          </a:bodyPr>
          <a:lstStyle>
            <a:lvl1pPr defTabSz="952500" eaLnBrk="1" hangingPunct="1">
              <a:defRPr kumimoji="0" sz="1300">
                <a:latin typeface="Calibri" pitchFamily="34" charset="0"/>
                <a:ea typeface="新細明體" panose="02020500000000000000" pitchFamily="18" charset="-120"/>
              </a:defRPr>
            </a:lvl1pPr>
          </a:lstStyle>
          <a:p>
            <a:pPr>
              <a:defRPr/>
            </a:pPr>
            <a:endParaRPr lang="zh-TW" altLang="en-US"/>
          </a:p>
        </p:txBody>
      </p:sp>
      <p:sp>
        <p:nvSpPr>
          <p:cNvPr id="7" name="投影片編號版面配置區 6"/>
          <p:cNvSpPr>
            <a:spLocks noGrp="1"/>
          </p:cNvSpPr>
          <p:nvPr>
            <p:ph type="sldNum" sz="quarter" idx="5"/>
          </p:nvPr>
        </p:nvSpPr>
        <p:spPr bwMode="auto">
          <a:xfrm>
            <a:off x="3849688" y="9378950"/>
            <a:ext cx="2946400" cy="493713"/>
          </a:xfrm>
          <a:prstGeom prst="rect">
            <a:avLst/>
          </a:prstGeom>
          <a:noFill/>
          <a:ln w="9525">
            <a:noFill/>
            <a:miter lim="800000"/>
            <a:headEnd/>
            <a:tailEnd/>
          </a:ln>
        </p:spPr>
        <p:txBody>
          <a:bodyPr vert="horz" wrap="square" lIns="95264" tIns="47632" rIns="95264" bIns="47632" numCol="1" anchor="b" anchorCtr="0" compatLnSpc="1">
            <a:prstTxWarp prst="textNoShape">
              <a:avLst/>
            </a:prstTxWarp>
          </a:bodyPr>
          <a:lstStyle>
            <a:lvl1pPr algn="r" defTabSz="952500" eaLnBrk="1" hangingPunct="1">
              <a:defRPr kumimoji="0" sz="1300">
                <a:latin typeface="Calibri" panose="020F0502020204030204" pitchFamily="34" charset="0"/>
                <a:ea typeface="新細明體" panose="02020500000000000000" pitchFamily="18" charset="-120"/>
              </a:defRPr>
            </a:lvl1pPr>
          </a:lstStyle>
          <a:p>
            <a:pPr>
              <a:defRPr/>
            </a:pPr>
            <a:fld id="{915E931B-590C-4ECC-A8D3-ABE8AF66723D}" type="slidenum">
              <a:rPr lang="zh-TW" altLang="en-US"/>
              <a:pPr>
                <a:defRPr/>
              </a:pPr>
              <a:t>‹#›</a:t>
            </a:fld>
            <a:endParaRPr lang="en-US" altLang="zh-TW"/>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Rectangle 2"/>
          <p:cNvSpPr>
            <a:spLocks noGrp="1" noRot="1" noChangeAspect="1" noTextEdit="1"/>
          </p:cNvSpPr>
          <p:nvPr>
            <p:ph type="sldImg"/>
          </p:nvPr>
        </p:nvSpPr>
        <p:spPr bwMode="auto">
          <a:xfrm>
            <a:off x="931863" y="741363"/>
            <a:ext cx="4935537" cy="370205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0" name="Rectangle 3"/>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zh-TW"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en-US" altLang="zh-TW" sz="12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9393023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0" i="0" kern="1200" dirty="0">
                <a:solidFill>
                  <a:schemeClr val="tx1"/>
                </a:solidFill>
                <a:effectLst/>
                <a:latin typeface="+mn-lt"/>
                <a:ea typeface="+mn-ea"/>
                <a:cs typeface="+mn-cs"/>
              </a:rPr>
              <a:t>Total 5219 </a:t>
            </a:r>
          </a:p>
          <a:p>
            <a:r>
              <a:rPr lang="en-US" altLang="zh-TW" sz="1200" b="0" i="0" kern="1200" dirty="0">
                <a:solidFill>
                  <a:schemeClr val="tx1"/>
                </a:solidFill>
                <a:effectLst/>
                <a:latin typeface="+mn-lt"/>
                <a:ea typeface="+mn-ea"/>
                <a:cs typeface="+mn-cs"/>
              </a:rPr>
              <a:t>4639 train</a:t>
            </a:r>
          </a:p>
          <a:p>
            <a:r>
              <a:rPr lang="en-US" altLang="zh-TW" sz="1200" b="0" i="0" kern="1200" dirty="0">
                <a:solidFill>
                  <a:schemeClr val="tx1"/>
                </a:solidFill>
                <a:effectLst/>
                <a:latin typeface="+mn-lt"/>
                <a:ea typeface="+mn-ea"/>
                <a:cs typeface="+mn-cs"/>
              </a:rPr>
              <a:t>580 </a:t>
            </a:r>
            <a:r>
              <a:rPr lang="en-US" altLang="zh-TW" sz="1200" b="0" i="0" kern="1200" dirty="0" err="1">
                <a:solidFill>
                  <a:schemeClr val="tx1"/>
                </a:solidFill>
                <a:effectLst/>
                <a:latin typeface="+mn-lt"/>
                <a:ea typeface="+mn-ea"/>
                <a:cs typeface="+mn-cs"/>
              </a:rPr>
              <a:t>val</a:t>
            </a:r>
            <a:endParaRPr lang="en-US" altLang="zh-TW" sz="12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6182244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Tree>
    <p:extLst>
      <p:ext uri="{BB962C8B-B14F-4D97-AF65-F5344CB8AC3E}">
        <p14:creationId xmlns:p14="http://schemas.microsoft.com/office/powerpoint/2010/main" val="11461280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Tree>
    <p:extLst>
      <p:ext uri="{BB962C8B-B14F-4D97-AF65-F5344CB8AC3E}">
        <p14:creationId xmlns:p14="http://schemas.microsoft.com/office/powerpoint/2010/main" val="13662739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Tree>
    <p:extLst>
      <p:ext uri="{BB962C8B-B14F-4D97-AF65-F5344CB8AC3E}">
        <p14:creationId xmlns:p14="http://schemas.microsoft.com/office/powerpoint/2010/main" val="32125747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投影片圖像版面配置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0" name="備忘稿版面配置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zh-TW"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kern="1200" dirty="0">
                <a:solidFill>
                  <a:schemeClr val="tx1"/>
                </a:solidFill>
                <a:effectLst/>
                <a:latin typeface="+mn-lt"/>
                <a:ea typeface="+mn-ea"/>
                <a:cs typeface="+mn-cs"/>
              </a:rPr>
              <a:t>第一張圖是原圖，第二張圖是將原圖進行</a:t>
            </a:r>
            <a:r>
              <a:rPr lang="en-US" altLang="zh-TW" sz="1200" b="0" i="0" kern="1200" dirty="0">
                <a:solidFill>
                  <a:schemeClr val="tx1"/>
                </a:solidFill>
                <a:effectLst/>
                <a:latin typeface="+mn-lt"/>
                <a:ea typeface="+mn-ea"/>
                <a:cs typeface="+mn-cs"/>
              </a:rPr>
              <a:t>3</a:t>
            </a:r>
            <a:r>
              <a:rPr lang="zh-TW" altLang="en-US" sz="1200" b="0" i="0" kern="1200" dirty="0">
                <a:solidFill>
                  <a:schemeClr val="tx1"/>
                </a:solidFill>
                <a:effectLst/>
                <a:latin typeface="+mn-lt"/>
                <a:ea typeface="+mn-ea"/>
                <a:cs typeface="+mn-cs"/>
              </a:rPr>
              <a:t>倍下採樣後，用</a:t>
            </a:r>
            <a:r>
              <a:rPr lang="en-US" altLang="zh-TW" sz="1200" b="0" i="0" kern="1200" dirty="0">
                <a:solidFill>
                  <a:schemeClr val="tx1"/>
                </a:solidFill>
                <a:effectLst/>
                <a:latin typeface="+mn-lt"/>
                <a:ea typeface="+mn-ea"/>
                <a:cs typeface="+mn-cs"/>
              </a:rPr>
              <a:t>Bicubic</a:t>
            </a:r>
            <a:r>
              <a:rPr lang="zh-TW" altLang="en-US" sz="1200" b="0" i="0" kern="1200" dirty="0">
                <a:solidFill>
                  <a:schemeClr val="tx1"/>
                </a:solidFill>
                <a:effectLst/>
                <a:latin typeface="+mn-lt"/>
                <a:ea typeface="+mn-ea"/>
                <a:cs typeface="+mn-cs"/>
              </a:rPr>
              <a:t>插值算法</a:t>
            </a:r>
            <a:r>
              <a:rPr lang="en-US" altLang="zh-TW" sz="1200" b="0" i="0" kern="1200" dirty="0">
                <a:solidFill>
                  <a:schemeClr val="tx1"/>
                </a:solidFill>
                <a:effectLst/>
                <a:latin typeface="+mn-lt"/>
                <a:ea typeface="+mn-ea"/>
                <a:cs typeface="+mn-cs"/>
              </a:rPr>
              <a:t>[1]</a:t>
            </a:r>
            <a:r>
              <a:rPr lang="zh-TW" altLang="en-US" sz="1200" b="0" i="0" kern="1200" dirty="0">
                <a:solidFill>
                  <a:schemeClr val="tx1"/>
                </a:solidFill>
                <a:effectLst/>
                <a:latin typeface="+mn-lt"/>
                <a:ea typeface="+mn-ea"/>
                <a:cs typeface="+mn-cs"/>
              </a:rPr>
              <a:t>進行</a:t>
            </a:r>
            <a:r>
              <a:rPr lang="en-US" altLang="zh-TW" sz="1200" b="0" i="0" kern="1200" dirty="0">
                <a:solidFill>
                  <a:schemeClr val="tx1"/>
                </a:solidFill>
                <a:effectLst/>
                <a:latin typeface="+mn-lt"/>
                <a:ea typeface="+mn-ea"/>
                <a:cs typeface="+mn-cs"/>
              </a:rPr>
              <a:t>SR</a:t>
            </a:r>
            <a:r>
              <a:rPr lang="zh-TW" altLang="en-US" sz="1200" b="0" i="0" kern="1200" dirty="0">
                <a:solidFill>
                  <a:schemeClr val="tx1"/>
                </a:solidFill>
                <a:effectLst/>
                <a:latin typeface="+mn-lt"/>
                <a:ea typeface="+mn-ea"/>
                <a:cs typeface="+mn-cs"/>
              </a:rPr>
              <a:t>恢復的圖像，從圖像整體來看，第二張圖比第一張圖要顯得糊一些，如果將蝴蝶的翅膀紋路放大看可以發現，第二張圖的細節已經很不​​清晰，紋路間的邊緣已經模糊。這正是</a:t>
            </a:r>
            <a:r>
              <a:rPr lang="en-US" altLang="zh-TW" sz="1200" b="0" i="0" kern="1200" dirty="0">
                <a:solidFill>
                  <a:schemeClr val="tx1"/>
                </a:solidFill>
                <a:effectLst/>
                <a:latin typeface="+mn-lt"/>
                <a:ea typeface="+mn-ea"/>
                <a:cs typeface="+mn-cs"/>
              </a:rPr>
              <a:t>SR</a:t>
            </a:r>
            <a:r>
              <a:rPr lang="zh-TW" altLang="en-US" sz="1200" b="0" i="0" kern="1200" dirty="0">
                <a:solidFill>
                  <a:schemeClr val="tx1"/>
                </a:solidFill>
                <a:effectLst/>
                <a:latin typeface="+mn-lt"/>
                <a:ea typeface="+mn-ea"/>
                <a:cs typeface="+mn-cs"/>
              </a:rPr>
              <a:t>這個方向所面臨的挑戰。</a:t>
            </a:r>
            <a:endParaRPr lang="en-US" altLang="zh-TW" sz="1200" b="0" i="0" kern="1200" dirty="0">
              <a:solidFill>
                <a:schemeClr val="tx1"/>
              </a:solidFill>
              <a:effectLst/>
              <a:latin typeface="+mn-lt"/>
              <a:ea typeface="+mn-ea"/>
              <a:cs typeface="+mn-cs"/>
            </a:endParaRPr>
          </a:p>
          <a:p>
            <a:endParaRPr kumimoji="1" lang="en-US" altLang="zh-TW" sz="1200" b="0" i="0" kern="1200" dirty="0">
              <a:solidFill>
                <a:schemeClr val="tx1"/>
              </a:solidFill>
              <a:effectLst/>
              <a:latin typeface="+mn-lt"/>
              <a:ea typeface="+mn-ea"/>
              <a:cs typeface="+mn-cs"/>
            </a:endParaRPr>
          </a:p>
          <a:p>
            <a:r>
              <a:rPr lang="en-US" altLang="zh-TW" sz="1200" b="0" i="0" kern="1200" dirty="0" err="1">
                <a:solidFill>
                  <a:schemeClr val="tx1"/>
                </a:solidFill>
                <a:effectLst/>
                <a:latin typeface="+mn-lt"/>
                <a:ea typeface="+mn-ea"/>
                <a:cs typeface="+mn-cs"/>
              </a:rPr>
              <a:t>Psnr</a:t>
            </a:r>
            <a:r>
              <a:rPr lang="zh-CN" altLang="en-US" sz="1200" b="0" i="0" kern="1200" dirty="0">
                <a:solidFill>
                  <a:schemeClr val="tx1"/>
                </a:solidFill>
                <a:effectLst/>
                <a:latin typeface="+mn-lt"/>
                <a:ea typeface="+mn-ea"/>
                <a:cs typeface="+mn-cs"/>
              </a:rPr>
              <a:t>有用到</a:t>
            </a:r>
            <a:r>
              <a:rPr lang="en-US" altLang="zh-CN" sz="1200" b="0" i="0" kern="1200" dirty="0" err="1">
                <a:solidFill>
                  <a:schemeClr val="tx1"/>
                </a:solidFill>
                <a:effectLst/>
                <a:latin typeface="+mn-lt"/>
                <a:ea typeface="+mn-ea"/>
                <a:cs typeface="+mn-cs"/>
              </a:rPr>
              <a:t>mse</a:t>
            </a:r>
            <a:r>
              <a:rPr lang="zh-TW" altLang="en-US" sz="1200" b="0" i="0" kern="1200" dirty="0">
                <a:solidFill>
                  <a:schemeClr val="tx1"/>
                </a:solidFill>
                <a:effectLst/>
                <a:latin typeface="+mn-lt"/>
                <a:ea typeface="+mn-ea"/>
                <a:cs typeface="+mn-cs"/>
              </a:rPr>
              <a:t>的計算</a:t>
            </a:r>
            <a:endParaRPr lang="en-US" altLang="zh-TW" sz="1200" b="0" i="0" kern="1200" dirty="0">
              <a:solidFill>
                <a:schemeClr val="tx1"/>
              </a:solidFill>
              <a:effectLst/>
              <a:latin typeface="+mn-lt"/>
              <a:ea typeface="+mn-ea"/>
              <a:cs typeface="+mn-cs"/>
            </a:endParaRPr>
          </a:p>
          <a:p>
            <a:r>
              <a:rPr lang="en-US" altLang="zh-TW" sz="1200" b="0" i="0" kern="1200" dirty="0">
                <a:solidFill>
                  <a:schemeClr val="tx1"/>
                </a:solidFill>
                <a:effectLst/>
                <a:latin typeface="+mn-lt"/>
                <a:ea typeface="+mn-ea"/>
                <a:cs typeface="+mn-cs"/>
              </a:rPr>
              <a:t>MSE</a:t>
            </a:r>
            <a:r>
              <a:rPr lang="zh-TW" altLang="en-US" sz="1200" b="0" i="0" kern="1200" dirty="0">
                <a:solidFill>
                  <a:schemeClr val="tx1"/>
                </a:solidFill>
                <a:effectLst/>
                <a:latin typeface="+mn-lt"/>
                <a:ea typeface="+mn-ea"/>
                <a:cs typeface="+mn-cs"/>
              </a:rPr>
              <a:t>越小，則</a:t>
            </a:r>
            <a:r>
              <a:rPr lang="en-US" altLang="zh-TW" sz="1200" b="0" i="0" kern="1200" dirty="0">
                <a:solidFill>
                  <a:schemeClr val="tx1"/>
                </a:solidFill>
                <a:effectLst/>
                <a:latin typeface="+mn-lt"/>
                <a:ea typeface="+mn-ea"/>
                <a:cs typeface="+mn-cs"/>
              </a:rPr>
              <a:t>PSNR</a:t>
            </a:r>
            <a:r>
              <a:rPr lang="zh-TW" altLang="en-US" sz="1200" b="0" i="0" kern="1200" dirty="0">
                <a:solidFill>
                  <a:schemeClr val="tx1"/>
                </a:solidFill>
                <a:effectLst/>
                <a:latin typeface="+mn-lt"/>
                <a:ea typeface="+mn-ea"/>
                <a:cs typeface="+mn-cs"/>
              </a:rPr>
              <a:t>越大；所以</a:t>
            </a:r>
            <a:r>
              <a:rPr lang="en-US" altLang="zh-TW" sz="1200" b="0" i="0" kern="1200" dirty="0">
                <a:solidFill>
                  <a:schemeClr val="tx1"/>
                </a:solidFill>
                <a:effectLst/>
                <a:latin typeface="+mn-lt"/>
                <a:ea typeface="+mn-ea"/>
                <a:cs typeface="+mn-cs"/>
              </a:rPr>
              <a:t>PSNR</a:t>
            </a:r>
            <a:r>
              <a:rPr lang="zh-TW" altLang="en-US" sz="1200" b="0" i="0" kern="1200" dirty="0">
                <a:solidFill>
                  <a:schemeClr val="tx1"/>
                </a:solidFill>
                <a:effectLst/>
                <a:latin typeface="+mn-lt"/>
                <a:ea typeface="+mn-ea"/>
                <a:cs typeface="+mn-cs"/>
              </a:rPr>
              <a:t>越大，代表著圖像質量越好</a:t>
            </a:r>
            <a:endParaRPr kumimoji="1" lang="en-US" altLang="zh-TW" sz="1200" b="0" i="0" kern="1200" dirty="0">
              <a:solidFill>
                <a:schemeClr val="tx1"/>
              </a:solidFill>
              <a:effectLst/>
              <a:latin typeface="+mn-lt"/>
              <a:ea typeface="+mn-ea"/>
              <a:cs typeface="+mn-cs"/>
            </a:endParaRPr>
          </a:p>
          <a:p>
            <a:r>
              <a:rPr lang="en-US" altLang="zh-TW" sz="1200" b="0" i="0" kern="1200" dirty="0">
                <a:solidFill>
                  <a:schemeClr val="tx1"/>
                </a:solidFill>
                <a:effectLst/>
                <a:latin typeface="+mn-lt"/>
                <a:ea typeface="+mn-ea"/>
                <a:cs typeface="+mn-cs"/>
              </a:rPr>
              <a:t>PSNR</a:t>
            </a:r>
            <a:r>
              <a:rPr lang="zh-TW" altLang="en-US" sz="1200" b="0" i="0" kern="1200" dirty="0">
                <a:solidFill>
                  <a:schemeClr val="tx1"/>
                </a:solidFill>
                <a:effectLst/>
                <a:latin typeface="+mn-lt"/>
                <a:ea typeface="+mn-ea"/>
                <a:cs typeface="+mn-cs"/>
              </a:rPr>
              <a:t>高於</a:t>
            </a:r>
            <a:r>
              <a:rPr lang="en-US" altLang="zh-TW" sz="1200" b="0" i="0" kern="1200" dirty="0">
                <a:solidFill>
                  <a:schemeClr val="tx1"/>
                </a:solidFill>
                <a:effectLst/>
                <a:latin typeface="+mn-lt"/>
                <a:ea typeface="+mn-ea"/>
                <a:cs typeface="+mn-cs"/>
              </a:rPr>
              <a:t>40dB</a:t>
            </a:r>
            <a:r>
              <a:rPr lang="zh-TW" altLang="en-US" sz="1200" b="0" i="0" kern="1200" dirty="0">
                <a:solidFill>
                  <a:schemeClr val="tx1"/>
                </a:solidFill>
                <a:effectLst/>
                <a:latin typeface="+mn-lt"/>
                <a:ea typeface="+mn-ea"/>
                <a:cs typeface="+mn-cs"/>
              </a:rPr>
              <a:t>說明圖像質量極好（即非常接近原始圖像），</a:t>
            </a:r>
          </a:p>
          <a:p>
            <a:r>
              <a:rPr lang="zh-TW" altLang="en-US" sz="1200" b="0" i="0" kern="1200" dirty="0">
                <a:solidFill>
                  <a:schemeClr val="tx1"/>
                </a:solidFill>
                <a:effectLst/>
                <a:latin typeface="+mn-lt"/>
                <a:ea typeface="+mn-ea"/>
                <a:cs typeface="+mn-cs"/>
              </a:rPr>
              <a:t>在</a:t>
            </a:r>
            <a:r>
              <a:rPr lang="en-US" altLang="zh-TW" sz="1200" b="0" i="0" kern="1200" dirty="0">
                <a:solidFill>
                  <a:schemeClr val="tx1"/>
                </a:solidFill>
                <a:effectLst/>
                <a:latin typeface="+mn-lt"/>
                <a:ea typeface="+mn-ea"/>
                <a:cs typeface="+mn-cs"/>
              </a:rPr>
              <a:t>30—40dB</a:t>
            </a:r>
            <a:r>
              <a:rPr lang="zh-TW" altLang="en-US" sz="1200" b="0" i="0" kern="1200" dirty="0">
                <a:solidFill>
                  <a:schemeClr val="tx1"/>
                </a:solidFill>
                <a:effectLst/>
                <a:latin typeface="+mn-lt"/>
                <a:ea typeface="+mn-ea"/>
                <a:cs typeface="+mn-cs"/>
              </a:rPr>
              <a:t>通常表示圖像質量是好的（即失真可以察覺但可以接受），</a:t>
            </a:r>
          </a:p>
          <a:p>
            <a:r>
              <a:rPr lang="zh-TW" altLang="en-US" sz="1200" b="0" i="0" kern="1200" dirty="0">
                <a:solidFill>
                  <a:schemeClr val="tx1"/>
                </a:solidFill>
                <a:effectLst/>
                <a:latin typeface="+mn-lt"/>
                <a:ea typeface="+mn-ea"/>
                <a:cs typeface="+mn-cs"/>
              </a:rPr>
              <a:t>在</a:t>
            </a:r>
            <a:r>
              <a:rPr lang="en-US" altLang="zh-TW" sz="1200" b="0" i="0" kern="1200" dirty="0">
                <a:solidFill>
                  <a:schemeClr val="tx1"/>
                </a:solidFill>
                <a:effectLst/>
                <a:latin typeface="+mn-lt"/>
                <a:ea typeface="+mn-ea"/>
                <a:cs typeface="+mn-cs"/>
              </a:rPr>
              <a:t>20—30dB</a:t>
            </a:r>
            <a:r>
              <a:rPr lang="zh-TW" altLang="en-US" sz="1200" b="0" i="0" kern="1200" dirty="0">
                <a:solidFill>
                  <a:schemeClr val="tx1"/>
                </a:solidFill>
                <a:effectLst/>
                <a:latin typeface="+mn-lt"/>
                <a:ea typeface="+mn-ea"/>
                <a:cs typeface="+mn-cs"/>
              </a:rPr>
              <a:t>說明圖像質量差；</a:t>
            </a:r>
          </a:p>
          <a:p>
            <a:r>
              <a:rPr lang="zh-TW" altLang="en-US" sz="1200" b="0" i="0" kern="1200" dirty="0">
                <a:solidFill>
                  <a:schemeClr val="tx1"/>
                </a:solidFill>
                <a:effectLst/>
                <a:latin typeface="+mn-lt"/>
                <a:ea typeface="+mn-ea"/>
                <a:cs typeface="+mn-cs"/>
              </a:rPr>
              <a:t>最後，</a:t>
            </a:r>
            <a:r>
              <a:rPr lang="en-US" altLang="zh-TW" sz="1200" b="0" i="0" kern="1200" dirty="0">
                <a:solidFill>
                  <a:schemeClr val="tx1"/>
                </a:solidFill>
                <a:effectLst/>
                <a:latin typeface="+mn-lt"/>
                <a:ea typeface="+mn-ea"/>
                <a:cs typeface="+mn-cs"/>
              </a:rPr>
              <a:t>PSNR</a:t>
            </a:r>
            <a:r>
              <a:rPr lang="zh-TW" altLang="en-US" sz="1200" b="0" i="0" kern="1200" dirty="0">
                <a:solidFill>
                  <a:schemeClr val="tx1"/>
                </a:solidFill>
                <a:effectLst/>
                <a:latin typeface="+mn-lt"/>
                <a:ea typeface="+mn-ea"/>
                <a:cs typeface="+mn-cs"/>
              </a:rPr>
              <a:t>低於</a:t>
            </a:r>
            <a:r>
              <a:rPr lang="en-US" altLang="zh-TW" sz="1200" b="0" i="0" kern="1200" dirty="0">
                <a:solidFill>
                  <a:schemeClr val="tx1"/>
                </a:solidFill>
                <a:effectLst/>
                <a:latin typeface="+mn-lt"/>
                <a:ea typeface="+mn-ea"/>
                <a:cs typeface="+mn-cs"/>
              </a:rPr>
              <a:t>20dB</a:t>
            </a:r>
            <a:r>
              <a:rPr lang="zh-TW" altLang="en-US" sz="1200" b="0" i="0" kern="1200" dirty="0">
                <a:solidFill>
                  <a:schemeClr val="tx1"/>
                </a:solidFill>
                <a:effectLst/>
                <a:latin typeface="+mn-lt"/>
                <a:ea typeface="+mn-ea"/>
                <a:cs typeface="+mn-cs"/>
              </a:rPr>
              <a:t>圖像不可接受</a:t>
            </a:r>
          </a:p>
          <a:p>
            <a:endParaRPr kumimoji="1" lang="en-US" altLang="zh-TW" sz="1200" b="0" i="0" kern="1200" dirty="0">
              <a:solidFill>
                <a:schemeClr val="tx1"/>
              </a:solidFill>
              <a:effectLst/>
              <a:latin typeface="+mn-lt"/>
              <a:ea typeface="+mn-ea"/>
              <a:cs typeface="+mn-cs"/>
            </a:endParaRPr>
          </a:p>
          <a:p>
            <a:endParaRPr kumimoji="1" lang="zh-TW" altLang="en-US" dirty="0"/>
          </a:p>
        </p:txBody>
      </p:sp>
    </p:spTree>
    <p:extLst>
      <p:ext uri="{BB962C8B-B14F-4D97-AF65-F5344CB8AC3E}">
        <p14:creationId xmlns:p14="http://schemas.microsoft.com/office/powerpoint/2010/main" val="35368467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zh-CN" altLang="en-US" dirty="0"/>
              <a:t>先用</a:t>
            </a:r>
            <a:r>
              <a:rPr kumimoji="1" lang="en-US" altLang="zh-CN" dirty="0"/>
              <a:t>bicubic </a:t>
            </a:r>
            <a:r>
              <a:rPr kumimoji="1" lang="zh-CN" altLang="en-US" dirty="0"/>
              <a:t>將</a:t>
            </a:r>
            <a:r>
              <a:rPr kumimoji="1" lang="en-US" altLang="zh-CN" dirty="0"/>
              <a:t>LS</a:t>
            </a:r>
            <a:r>
              <a:rPr kumimoji="1" lang="zh-CN" altLang="en-US" dirty="0"/>
              <a:t>的放大成目標尺寸</a:t>
            </a:r>
            <a:endParaRPr kumimoji="1" lang="en-US" altLang="zh-CN" dirty="0"/>
          </a:p>
          <a:p>
            <a:r>
              <a:rPr lang="zh-TW" altLang="en-US" sz="1200" b="0" i="0" kern="1200" dirty="0">
                <a:solidFill>
                  <a:schemeClr val="tx1"/>
                </a:solidFill>
                <a:effectLst/>
                <a:latin typeface="+mn-lt"/>
                <a:ea typeface="+mn-ea"/>
                <a:cs typeface="+mn-cs"/>
              </a:rPr>
              <a:t>三層卷積網絡擬合非線性映射</a:t>
            </a:r>
            <a:endParaRPr lang="en-US" altLang="zh-TW" sz="1200" b="0" i="0" kern="1200" dirty="0">
              <a:solidFill>
                <a:schemeClr val="tx1"/>
              </a:solidFill>
              <a:effectLst/>
              <a:latin typeface="+mn-lt"/>
              <a:ea typeface="+mn-ea"/>
              <a:cs typeface="+mn-cs"/>
            </a:endParaRPr>
          </a:p>
          <a:p>
            <a:r>
              <a:rPr lang="zh-TW" altLang="en-US" sz="1200" b="0" i="0" kern="1200" dirty="0">
                <a:solidFill>
                  <a:schemeClr val="tx1"/>
                </a:solidFill>
                <a:effectLst/>
                <a:latin typeface="+mn-lt"/>
                <a:ea typeface="+mn-ea"/>
                <a:cs typeface="+mn-cs"/>
              </a:rPr>
              <a:t>輸出高分辨率</a:t>
            </a:r>
            <a:endParaRPr lang="en-US" altLang="zh-TW" sz="1200" b="0" i="0" kern="1200" dirty="0">
              <a:solidFill>
                <a:schemeClr val="tx1"/>
              </a:solidFill>
              <a:effectLst/>
              <a:latin typeface="+mn-lt"/>
              <a:ea typeface="+mn-ea"/>
              <a:cs typeface="+mn-cs"/>
            </a:endParaRPr>
          </a:p>
          <a:p>
            <a:r>
              <a:rPr lang="zh-TW" altLang="en-US" sz="1200" b="0" i="0" kern="1200" dirty="0">
                <a:solidFill>
                  <a:schemeClr val="tx1"/>
                </a:solidFill>
                <a:effectLst/>
                <a:latin typeface="+mn-lt"/>
                <a:ea typeface="+mn-ea"/>
                <a:cs typeface="+mn-cs"/>
              </a:rPr>
              <a:t>作者將三層卷積的結構解釋成三個步驟：</a:t>
            </a:r>
            <a:r>
              <a:rPr lang="zh-TW" altLang="en-US" sz="1200" b="1" i="0" kern="1200" dirty="0">
                <a:solidFill>
                  <a:schemeClr val="tx1"/>
                </a:solidFill>
                <a:effectLst/>
                <a:latin typeface="+mn-lt"/>
                <a:ea typeface="+mn-ea"/>
                <a:cs typeface="+mn-cs"/>
              </a:rPr>
              <a:t>圖像塊的提取和特徵表示，特徵非線性映射和最終的重建</a:t>
            </a:r>
            <a:endParaRPr kumimoji="1" lang="zh-TW" altLang="en-US" dirty="0"/>
          </a:p>
        </p:txBody>
      </p:sp>
    </p:spTree>
    <p:extLst>
      <p:ext uri="{BB962C8B-B14F-4D97-AF65-F5344CB8AC3E}">
        <p14:creationId xmlns:p14="http://schemas.microsoft.com/office/powerpoint/2010/main" val="38317411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0" i="0" kern="1200" dirty="0">
                <a:solidFill>
                  <a:schemeClr val="tx1"/>
                </a:solidFill>
                <a:effectLst/>
                <a:latin typeface="+mn-lt"/>
                <a:ea typeface="+mn-ea"/>
                <a:cs typeface="+mn-cs"/>
              </a:rPr>
              <a:t>FSRCNN</a:t>
            </a:r>
            <a:r>
              <a:rPr lang="zh-CN" altLang="en-US" sz="1200" b="0" i="0" kern="1200" dirty="0">
                <a:solidFill>
                  <a:schemeClr val="tx1"/>
                </a:solidFill>
                <a:effectLst/>
                <a:latin typeface="+mn-lt"/>
                <a:ea typeface="+mn-ea"/>
                <a:cs typeface="+mn-cs"/>
              </a:rPr>
              <a:t>改進</a:t>
            </a:r>
            <a:r>
              <a:rPr lang="zh-TW" altLang="en-US" sz="1200" b="0" i="0" kern="1200" dirty="0">
                <a:solidFill>
                  <a:schemeClr val="tx1"/>
                </a:solidFill>
                <a:effectLst/>
                <a:latin typeface="+mn-lt"/>
                <a:ea typeface="+mn-ea"/>
                <a:cs typeface="+mn-cs"/>
              </a:rPr>
              <a:t>一是在最後使用了一個反捲積層放大尺寸，因此可以直接將原始的低分辨率圖像輸入到網絡中，而不是像之前</a:t>
            </a:r>
            <a:r>
              <a:rPr lang="en-US" altLang="zh-TW" sz="1200" b="0" i="0" kern="1200" dirty="0">
                <a:solidFill>
                  <a:schemeClr val="tx1"/>
                </a:solidFill>
                <a:effectLst/>
                <a:latin typeface="+mn-lt"/>
                <a:ea typeface="+mn-ea"/>
                <a:cs typeface="+mn-cs"/>
              </a:rPr>
              <a:t>SRCNN</a:t>
            </a:r>
            <a:r>
              <a:rPr lang="zh-TW" altLang="en-US" sz="1200" b="0" i="0" kern="1200" dirty="0">
                <a:solidFill>
                  <a:schemeClr val="tx1"/>
                </a:solidFill>
                <a:effectLst/>
                <a:latin typeface="+mn-lt"/>
                <a:ea typeface="+mn-ea"/>
                <a:cs typeface="+mn-cs"/>
              </a:rPr>
              <a:t>那樣需要先通過</a:t>
            </a:r>
            <a:r>
              <a:rPr lang="en-US" altLang="zh-TW" sz="1200" b="0" i="0" kern="1200" dirty="0">
                <a:solidFill>
                  <a:schemeClr val="tx1"/>
                </a:solidFill>
                <a:effectLst/>
                <a:latin typeface="+mn-lt"/>
                <a:ea typeface="+mn-ea"/>
                <a:cs typeface="+mn-cs"/>
              </a:rPr>
              <a:t>bicubic</a:t>
            </a:r>
            <a:r>
              <a:rPr lang="zh-TW" altLang="en-US" sz="1200" b="0" i="0" kern="1200" dirty="0">
                <a:solidFill>
                  <a:schemeClr val="tx1"/>
                </a:solidFill>
                <a:effectLst/>
                <a:latin typeface="+mn-lt"/>
                <a:ea typeface="+mn-ea"/>
                <a:cs typeface="+mn-cs"/>
              </a:rPr>
              <a:t>方法放大尺寸</a:t>
            </a:r>
            <a:endParaRPr lang="en-US" altLang="zh-TW" sz="1200" b="0" i="0" kern="1200" dirty="0">
              <a:solidFill>
                <a:schemeClr val="tx1"/>
              </a:solidFill>
              <a:effectLst/>
              <a:latin typeface="+mn-lt"/>
              <a:ea typeface="+mn-ea"/>
              <a:cs typeface="+mn-cs"/>
            </a:endParaRPr>
          </a:p>
          <a:p>
            <a:r>
              <a:rPr lang="zh-TW" altLang="en-US" sz="1200" b="0" i="0" kern="1200" dirty="0">
                <a:solidFill>
                  <a:schemeClr val="tx1"/>
                </a:solidFill>
                <a:effectLst/>
                <a:latin typeface="+mn-lt"/>
                <a:ea typeface="+mn-ea"/>
                <a:cs typeface="+mn-cs"/>
              </a:rPr>
              <a:t>二改變特徵維數，使用更小的捲積核和使用更多的映射層</a:t>
            </a:r>
            <a:endParaRPr lang="en-US" altLang="zh-TW" sz="1200" b="0" i="0" kern="1200" dirty="0">
              <a:solidFill>
                <a:schemeClr val="tx1"/>
              </a:solidFill>
              <a:effectLst/>
              <a:latin typeface="+mn-lt"/>
              <a:ea typeface="+mn-ea"/>
              <a:cs typeface="+mn-cs"/>
            </a:endParaRPr>
          </a:p>
          <a:p>
            <a:r>
              <a:rPr lang="zh-TW" altLang="en-US" sz="1200" b="0" i="0" kern="1200" dirty="0">
                <a:solidFill>
                  <a:schemeClr val="tx1"/>
                </a:solidFill>
                <a:effectLst/>
                <a:latin typeface="+mn-lt"/>
                <a:ea typeface="+mn-ea"/>
                <a:cs typeface="+mn-cs"/>
              </a:rPr>
              <a:t>三是可以共享其中的映射層，如果需要訓練不同上採樣倍率的模型，只需要</a:t>
            </a:r>
            <a:r>
              <a:rPr lang="en-US" altLang="zh-TW" sz="1200" b="0" i="0" kern="1200" dirty="0">
                <a:solidFill>
                  <a:schemeClr val="tx1"/>
                </a:solidFill>
                <a:effectLst/>
                <a:latin typeface="+mn-lt"/>
                <a:ea typeface="+mn-ea"/>
                <a:cs typeface="+mn-cs"/>
              </a:rPr>
              <a:t>fine-tuning</a:t>
            </a:r>
            <a:r>
              <a:rPr lang="zh-TW" altLang="en-US" sz="1200" b="0" i="0" kern="1200" dirty="0">
                <a:solidFill>
                  <a:schemeClr val="tx1"/>
                </a:solidFill>
                <a:effectLst/>
                <a:latin typeface="+mn-lt"/>
                <a:ea typeface="+mn-ea"/>
                <a:cs typeface="+mn-cs"/>
              </a:rPr>
              <a:t>最後的反捲積層</a:t>
            </a:r>
            <a:endParaRPr lang="en-US" altLang="zh-TW" sz="12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9256716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0" i="0" kern="1200" dirty="0" err="1">
                <a:solidFill>
                  <a:schemeClr val="tx1"/>
                </a:solidFill>
                <a:effectLst/>
                <a:latin typeface="+mn-lt"/>
                <a:ea typeface="+mn-ea"/>
                <a:cs typeface="+mn-cs"/>
              </a:rPr>
              <a:t>ResNet</a:t>
            </a:r>
            <a:r>
              <a:rPr lang="zh-TW" altLang="en-US" sz="1200" b="0" i="0" kern="1200" dirty="0">
                <a:solidFill>
                  <a:schemeClr val="tx1"/>
                </a:solidFill>
                <a:effectLst/>
                <a:latin typeface="+mn-lt"/>
                <a:ea typeface="+mn-ea"/>
                <a:cs typeface="+mn-cs"/>
              </a:rPr>
              <a:t>的提出，解決了之前網絡結構比較深時無法訓練的問題，性能也得到了提升</a:t>
            </a:r>
            <a:endParaRPr lang="en-US" altLang="zh-TW" sz="1200" b="0" i="0" kern="1200" dirty="0">
              <a:solidFill>
                <a:schemeClr val="tx1"/>
              </a:solidFill>
              <a:effectLst/>
              <a:latin typeface="+mn-lt"/>
              <a:ea typeface="+mn-ea"/>
              <a:cs typeface="+mn-cs"/>
            </a:endParaRPr>
          </a:p>
          <a:p>
            <a:r>
              <a:rPr lang="en-US" altLang="zh-TW" sz="1200" b="0" i="0" kern="1200" dirty="0">
                <a:solidFill>
                  <a:schemeClr val="tx1"/>
                </a:solidFill>
                <a:effectLst/>
                <a:latin typeface="+mn-lt"/>
                <a:ea typeface="+mn-ea"/>
                <a:cs typeface="+mn-cs"/>
              </a:rPr>
              <a:t>VDSR</a:t>
            </a:r>
            <a:r>
              <a:rPr lang="zh-TW" altLang="en-US" sz="1200" b="0" i="0" kern="1200" dirty="0">
                <a:solidFill>
                  <a:schemeClr val="tx1"/>
                </a:solidFill>
                <a:effectLst/>
                <a:latin typeface="+mn-lt"/>
                <a:ea typeface="+mn-ea"/>
                <a:cs typeface="+mn-cs"/>
              </a:rPr>
              <a:t>論文​​中作者提到 低分辨率圖像和輸出的高分辨率圖像在很大程度上是相似的也就是指低分辨率圖像攜帶的低頻信息與高分辨率圖像的低頻信息相近</a:t>
            </a:r>
            <a:endParaRPr lang="en-US" altLang="zh-TW" sz="1200" b="0" i="0" kern="1200" dirty="0">
              <a:solidFill>
                <a:schemeClr val="tx1"/>
              </a:solidFill>
              <a:effectLst/>
              <a:latin typeface="+mn-lt"/>
              <a:ea typeface="+mn-ea"/>
              <a:cs typeface="+mn-cs"/>
            </a:endParaRPr>
          </a:p>
          <a:p>
            <a:r>
              <a:rPr lang="zh-TW" altLang="en-US" sz="1200" b="0" i="0" kern="1200" dirty="0">
                <a:solidFill>
                  <a:schemeClr val="tx1"/>
                </a:solidFill>
                <a:effectLst/>
                <a:latin typeface="+mn-lt"/>
                <a:ea typeface="+mn-ea"/>
                <a:cs typeface="+mn-cs"/>
              </a:rPr>
              <a:t>訓練時帶上這部分會多花費大量的時間，實際上我們只需要學習高分辨率圖像和低分辨率圖像之間的高頻部分殘差即可。</a:t>
            </a:r>
            <a:endParaRPr lang="en-US" altLang="zh-TW" sz="1200" b="0" i="0" kern="1200" dirty="0">
              <a:solidFill>
                <a:schemeClr val="tx1"/>
              </a:solidFill>
              <a:effectLst/>
              <a:latin typeface="+mn-lt"/>
              <a:ea typeface="+mn-ea"/>
              <a:cs typeface="+mn-cs"/>
            </a:endParaRPr>
          </a:p>
          <a:p>
            <a:r>
              <a:rPr lang="en-US" altLang="zh-TW" sz="1200" b="0" i="0" kern="1200" dirty="0">
                <a:solidFill>
                  <a:schemeClr val="tx1"/>
                </a:solidFill>
                <a:effectLst/>
                <a:latin typeface="+mn-lt"/>
                <a:ea typeface="+mn-ea"/>
                <a:cs typeface="+mn-cs"/>
              </a:rPr>
              <a:t>VDSR</a:t>
            </a:r>
            <a:r>
              <a:rPr lang="zh-TW" altLang="en-US" sz="1200" b="0" i="0" kern="1200" dirty="0">
                <a:solidFill>
                  <a:schemeClr val="tx1"/>
                </a:solidFill>
                <a:effectLst/>
                <a:latin typeface="+mn-lt"/>
                <a:ea typeface="+mn-ea"/>
                <a:cs typeface="+mn-cs"/>
              </a:rPr>
              <a:t>將插值後得到的變成目標尺寸的低分辨率圖像作為網絡的輸入，再將這個圖像與網絡學到的殘差相加得到最終的網絡的輸出。</a:t>
            </a:r>
            <a:endParaRPr lang="en-US" altLang="zh-TW" sz="1200" b="0" i="0" kern="1200" dirty="0">
              <a:solidFill>
                <a:schemeClr val="tx1"/>
              </a:solidFill>
              <a:effectLst/>
              <a:latin typeface="+mn-lt"/>
              <a:ea typeface="+mn-ea"/>
              <a:cs typeface="+mn-cs"/>
            </a:endParaRPr>
          </a:p>
          <a:p>
            <a:endParaRPr lang="en-US" altLang="zh-TW" sz="12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1806554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0" i="0" kern="1200" dirty="0">
                <a:solidFill>
                  <a:schemeClr val="tx1"/>
                </a:solidFill>
                <a:effectLst/>
                <a:latin typeface="+mn-lt"/>
                <a:ea typeface="+mn-ea"/>
                <a:cs typeface="+mn-cs"/>
              </a:rPr>
              <a:t>SRGAN</a:t>
            </a:r>
            <a:r>
              <a:rPr lang="zh-TW" altLang="en-US" sz="1200" b="0" i="0" kern="1200" dirty="0">
                <a:solidFill>
                  <a:schemeClr val="tx1"/>
                </a:solidFill>
                <a:effectLst/>
                <a:latin typeface="+mn-lt"/>
                <a:ea typeface="+mn-ea"/>
                <a:cs typeface="+mn-cs"/>
              </a:rPr>
              <a:t>利用感知損失</a:t>
            </a:r>
            <a:r>
              <a:rPr lang="en-US" altLang="zh-TW" sz="1200" b="0" i="0" kern="1200" dirty="0">
                <a:solidFill>
                  <a:schemeClr val="tx1"/>
                </a:solidFill>
                <a:effectLst/>
                <a:latin typeface="+mn-lt"/>
                <a:ea typeface="+mn-ea"/>
                <a:cs typeface="+mn-cs"/>
              </a:rPr>
              <a:t>(perceptual loss)</a:t>
            </a:r>
            <a:r>
              <a:rPr lang="zh-TW" altLang="en-US" sz="1200" b="0" i="0" kern="1200" dirty="0">
                <a:solidFill>
                  <a:schemeClr val="tx1"/>
                </a:solidFill>
                <a:effectLst/>
                <a:latin typeface="+mn-lt"/>
                <a:ea typeface="+mn-ea"/>
                <a:cs typeface="+mn-cs"/>
              </a:rPr>
              <a:t>和對抗損失</a:t>
            </a:r>
            <a:r>
              <a:rPr lang="en-US" altLang="zh-TW" sz="1200" b="0" i="0" kern="1200" dirty="0">
                <a:solidFill>
                  <a:schemeClr val="tx1"/>
                </a:solidFill>
                <a:effectLst/>
                <a:latin typeface="+mn-lt"/>
                <a:ea typeface="+mn-ea"/>
                <a:cs typeface="+mn-cs"/>
              </a:rPr>
              <a:t>(adversarial loss)</a:t>
            </a:r>
            <a:r>
              <a:rPr lang="zh-TW" altLang="en-US" sz="1200" b="0" i="0" kern="1200" dirty="0">
                <a:solidFill>
                  <a:schemeClr val="tx1"/>
                </a:solidFill>
                <a:effectLst/>
                <a:latin typeface="+mn-lt"/>
                <a:ea typeface="+mn-ea"/>
                <a:cs typeface="+mn-cs"/>
              </a:rPr>
              <a:t>來提升恢復出的圖片的真實感。使生成圖片和目標圖片在語義和風格上更相似。</a:t>
            </a:r>
            <a:endParaRPr lang="en-US" altLang="zh-TW" sz="1200" b="0" i="0" kern="1200" dirty="0">
              <a:solidFill>
                <a:schemeClr val="tx1"/>
              </a:solidFill>
              <a:effectLst/>
              <a:latin typeface="+mn-lt"/>
              <a:ea typeface="+mn-ea"/>
              <a:cs typeface="+mn-cs"/>
            </a:endParaRPr>
          </a:p>
          <a:p>
            <a:r>
              <a:rPr lang="zh-TW" altLang="en-US" sz="1200" b="0" i="0" kern="1200" dirty="0">
                <a:solidFill>
                  <a:schemeClr val="tx1"/>
                </a:solidFill>
                <a:effectLst/>
                <a:latin typeface="+mn-lt"/>
                <a:ea typeface="+mn-ea"/>
                <a:cs typeface="+mn-cs"/>
              </a:rPr>
              <a:t>均方誤差</a:t>
            </a:r>
            <a:r>
              <a:rPr lang="en-US" altLang="zh-TW" sz="1200" b="0" i="0" kern="1200" dirty="0" err="1">
                <a:solidFill>
                  <a:schemeClr val="tx1"/>
                </a:solidFill>
                <a:effectLst/>
                <a:latin typeface="+mn-lt"/>
                <a:ea typeface="+mn-ea"/>
                <a:cs typeface="+mn-cs"/>
              </a:rPr>
              <a:t>rmse</a:t>
            </a:r>
            <a:r>
              <a:rPr lang="zh-TW" altLang="en-US" sz="1200" b="0" i="0" kern="1200" dirty="0">
                <a:solidFill>
                  <a:schemeClr val="tx1"/>
                </a:solidFill>
                <a:effectLst/>
                <a:latin typeface="+mn-lt"/>
                <a:ea typeface="+mn-ea"/>
                <a:cs typeface="+mn-cs"/>
              </a:rPr>
              <a:t>優化</a:t>
            </a:r>
            <a:r>
              <a:rPr lang="en-US" altLang="zh-TW" sz="1200" b="0" i="0" kern="1200" dirty="0" err="1">
                <a:solidFill>
                  <a:schemeClr val="tx1"/>
                </a:solidFill>
                <a:effectLst/>
                <a:latin typeface="+mn-lt"/>
                <a:ea typeface="+mn-ea"/>
                <a:cs typeface="+mn-cs"/>
              </a:rPr>
              <a:t>SRResNet</a:t>
            </a:r>
            <a:r>
              <a:rPr lang="en-US" altLang="zh-TW" sz="1200" b="0" i="0" kern="1200" dirty="0">
                <a:solidFill>
                  <a:schemeClr val="tx1"/>
                </a:solidFill>
                <a:effectLst/>
                <a:latin typeface="+mn-lt"/>
                <a:ea typeface="+mn-ea"/>
                <a:cs typeface="+mn-cs"/>
              </a:rPr>
              <a:t>(SRGAN</a:t>
            </a:r>
            <a:r>
              <a:rPr lang="zh-TW" altLang="en-US" sz="1200" b="0" i="0" kern="1200" dirty="0">
                <a:solidFill>
                  <a:schemeClr val="tx1"/>
                </a:solidFill>
                <a:effectLst/>
                <a:latin typeface="+mn-lt"/>
                <a:ea typeface="+mn-ea"/>
                <a:cs typeface="+mn-cs"/>
              </a:rPr>
              <a:t>的生成網絡部分</a:t>
            </a:r>
            <a:r>
              <a:rPr lang="en-US" altLang="zh-TW" sz="1200" b="0" i="0" kern="1200" dirty="0">
                <a:solidFill>
                  <a:schemeClr val="tx1"/>
                </a:solidFill>
                <a:effectLst/>
                <a:latin typeface="+mn-lt"/>
                <a:ea typeface="+mn-ea"/>
                <a:cs typeface="+mn-cs"/>
              </a:rPr>
              <a:t>)</a:t>
            </a:r>
            <a:r>
              <a:rPr lang="zh-TW" altLang="en-US" sz="1200" b="0" i="0" kern="1200" dirty="0">
                <a:solidFill>
                  <a:schemeClr val="tx1"/>
                </a:solidFill>
                <a:effectLst/>
                <a:latin typeface="+mn-lt"/>
                <a:ea typeface="+mn-ea"/>
                <a:cs typeface="+mn-cs"/>
              </a:rPr>
              <a:t>，能夠得到具有很高的峰值信噪比</a:t>
            </a:r>
            <a:r>
              <a:rPr lang="en-US" altLang="zh-TW" sz="1200" b="0" i="0" kern="1200" dirty="0" err="1">
                <a:solidFill>
                  <a:schemeClr val="tx1"/>
                </a:solidFill>
                <a:effectLst/>
                <a:latin typeface="+mn-lt"/>
                <a:ea typeface="+mn-ea"/>
                <a:cs typeface="+mn-cs"/>
              </a:rPr>
              <a:t>psnr</a:t>
            </a:r>
            <a:r>
              <a:rPr lang="zh-TW" altLang="en-US" sz="1200" b="0" i="0" kern="1200" dirty="0">
                <a:solidFill>
                  <a:schemeClr val="tx1"/>
                </a:solidFill>
                <a:effectLst/>
                <a:latin typeface="+mn-lt"/>
                <a:ea typeface="+mn-ea"/>
                <a:cs typeface="+mn-cs"/>
              </a:rPr>
              <a:t>的結果</a:t>
            </a:r>
            <a:endParaRPr lang="en-US" altLang="zh-TW" sz="1200" b="0" i="0" kern="1200" dirty="0">
              <a:solidFill>
                <a:schemeClr val="tx1"/>
              </a:solidFill>
              <a:effectLst/>
              <a:latin typeface="+mn-lt"/>
              <a:ea typeface="+mn-ea"/>
              <a:cs typeface="+mn-cs"/>
            </a:endParaRPr>
          </a:p>
          <a:p>
            <a:r>
              <a:rPr lang="zh-TW" altLang="en-US" sz="1200" b="0" i="0" kern="1200" dirty="0">
                <a:solidFill>
                  <a:schemeClr val="tx1"/>
                </a:solidFill>
                <a:effectLst/>
                <a:latin typeface="+mn-lt"/>
                <a:ea typeface="+mn-ea"/>
                <a:cs typeface="+mn-cs"/>
              </a:rPr>
              <a:t>在訓練好的</a:t>
            </a:r>
            <a:r>
              <a:rPr lang="en-US" altLang="zh-TW" sz="1200" b="0" i="0" kern="1200" dirty="0">
                <a:solidFill>
                  <a:schemeClr val="tx1"/>
                </a:solidFill>
                <a:effectLst/>
                <a:latin typeface="+mn-lt"/>
                <a:ea typeface="+mn-ea"/>
                <a:cs typeface="+mn-cs"/>
              </a:rPr>
              <a:t>VGG</a:t>
            </a:r>
            <a:r>
              <a:rPr lang="zh-TW" altLang="en-US" sz="1200" b="0" i="0" kern="1200" dirty="0">
                <a:solidFill>
                  <a:schemeClr val="tx1"/>
                </a:solidFill>
                <a:effectLst/>
                <a:latin typeface="+mn-lt"/>
                <a:ea typeface="+mn-ea"/>
                <a:cs typeface="+mn-cs"/>
              </a:rPr>
              <a:t>模型的高層特徵上計算感知損失來優化</a:t>
            </a:r>
            <a:r>
              <a:rPr lang="en-US" altLang="zh-TW" sz="1200" b="0" i="0" kern="1200" dirty="0">
                <a:solidFill>
                  <a:schemeClr val="tx1"/>
                </a:solidFill>
                <a:effectLst/>
                <a:latin typeface="+mn-lt"/>
                <a:ea typeface="+mn-ea"/>
                <a:cs typeface="+mn-cs"/>
              </a:rPr>
              <a:t>SRGAN</a:t>
            </a:r>
            <a:r>
              <a:rPr lang="zh-TW" altLang="en-US" sz="1200" b="0" i="0" kern="1200" dirty="0">
                <a:solidFill>
                  <a:schemeClr val="tx1"/>
                </a:solidFill>
                <a:effectLst/>
                <a:latin typeface="+mn-lt"/>
                <a:ea typeface="+mn-ea"/>
                <a:cs typeface="+mn-cs"/>
              </a:rPr>
              <a:t>，並結合</a:t>
            </a:r>
            <a:r>
              <a:rPr lang="en-US" altLang="zh-TW" sz="1200" b="0" i="0" kern="1200" dirty="0">
                <a:solidFill>
                  <a:schemeClr val="tx1"/>
                </a:solidFill>
                <a:effectLst/>
                <a:latin typeface="+mn-lt"/>
                <a:ea typeface="+mn-ea"/>
                <a:cs typeface="+mn-cs"/>
              </a:rPr>
              <a:t>SRGAN</a:t>
            </a:r>
            <a:r>
              <a:rPr lang="zh-TW" altLang="en-US" sz="1200" b="0" i="0" kern="1200" dirty="0">
                <a:solidFill>
                  <a:schemeClr val="tx1"/>
                </a:solidFill>
                <a:effectLst/>
                <a:latin typeface="+mn-lt"/>
                <a:ea typeface="+mn-ea"/>
                <a:cs typeface="+mn-cs"/>
              </a:rPr>
              <a:t>的判別網絡，能夠得到峰值信噪比雖然不是最高，但是具有逼真視覺效果的結果。</a:t>
            </a:r>
            <a:endParaRPr lang="en-US" altLang="zh-TW" sz="12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1312302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0" i="0" kern="1200" dirty="0">
                <a:solidFill>
                  <a:schemeClr val="tx1"/>
                </a:solidFill>
                <a:effectLst/>
                <a:latin typeface="+mn-lt"/>
                <a:ea typeface="+mn-ea"/>
                <a:cs typeface="+mn-cs"/>
              </a:rPr>
              <a:t>EDSR</a:t>
            </a:r>
            <a:r>
              <a:rPr lang="zh-TW" altLang="en-US" sz="1200" b="0" i="0" kern="1200" dirty="0">
                <a:solidFill>
                  <a:schemeClr val="tx1"/>
                </a:solidFill>
                <a:effectLst/>
                <a:latin typeface="+mn-lt"/>
                <a:ea typeface="+mn-ea"/>
                <a:cs typeface="+mn-cs"/>
              </a:rPr>
              <a:t>是</a:t>
            </a:r>
            <a:r>
              <a:rPr lang="en-US" altLang="zh-TW" sz="1200" b="0" i="0" kern="1200" dirty="0">
                <a:solidFill>
                  <a:schemeClr val="tx1"/>
                </a:solidFill>
                <a:effectLst/>
                <a:latin typeface="+mn-lt"/>
                <a:ea typeface="+mn-ea"/>
                <a:cs typeface="+mn-cs"/>
              </a:rPr>
              <a:t>NTIRE2017</a:t>
            </a:r>
            <a:r>
              <a:rPr lang="zh-TW" altLang="en-US" sz="1200" b="0" i="0" kern="1200" dirty="0">
                <a:solidFill>
                  <a:schemeClr val="tx1"/>
                </a:solidFill>
                <a:effectLst/>
                <a:latin typeface="+mn-lt"/>
                <a:ea typeface="+mn-ea"/>
                <a:cs typeface="+mn-cs"/>
              </a:rPr>
              <a:t>超分辨率挑戰賽上獲得冠軍的方案。如論文中所說，</a:t>
            </a:r>
            <a:r>
              <a:rPr lang="en-US" altLang="zh-TW" sz="1200" b="0" i="0" kern="1200" dirty="0">
                <a:solidFill>
                  <a:schemeClr val="tx1"/>
                </a:solidFill>
                <a:effectLst/>
                <a:latin typeface="+mn-lt"/>
                <a:ea typeface="+mn-ea"/>
                <a:cs typeface="+mn-cs"/>
              </a:rPr>
              <a:t>EDSR</a:t>
            </a:r>
            <a:r>
              <a:rPr lang="zh-TW" altLang="en-US" sz="1200" b="0" i="0" kern="1200" dirty="0">
                <a:solidFill>
                  <a:schemeClr val="tx1"/>
                </a:solidFill>
                <a:effectLst/>
                <a:latin typeface="+mn-lt"/>
                <a:ea typeface="+mn-ea"/>
                <a:cs typeface="+mn-cs"/>
              </a:rPr>
              <a:t>最有意義的模型性能提升是去除掉了</a:t>
            </a:r>
            <a:r>
              <a:rPr lang="en-US" altLang="zh-TW" sz="1200" b="0" i="0" kern="1200" dirty="0" err="1">
                <a:solidFill>
                  <a:schemeClr val="tx1"/>
                </a:solidFill>
                <a:effectLst/>
                <a:latin typeface="+mn-lt"/>
                <a:ea typeface="+mn-ea"/>
                <a:cs typeface="+mn-cs"/>
              </a:rPr>
              <a:t>SRResNet</a:t>
            </a:r>
            <a:r>
              <a:rPr lang="zh-TW" altLang="en-US" sz="1200" b="0" i="0" kern="1200" dirty="0">
                <a:solidFill>
                  <a:schemeClr val="tx1"/>
                </a:solidFill>
                <a:effectLst/>
                <a:latin typeface="+mn-lt"/>
                <a:ea typeface="+mn-ea"/>
                <a:cs typeface="+mn-cs"/>
              </a:rPr>
              <a:t>多餘的模塊，</a:t>
            </a:r>
            <a:endParaRPr lang="en-US" altLang="zh-TW" sz="1200" b="0" i="0" kern="1200" dirty="0">
              <a:solidFill>
                <a:schemeClr val="tx1"/>
              </a:solidFill>
              <a:effectLst/>
              <a:latin typeface="+mn-lt"/>
              <a:ea typeface="+mn-ea"/>
              <a:cs typeface="+mn-cs"/>
            </a:endParaRPr>
          </a:p>
          <a:p>
            <a:r>
              <a:rPr lang="zh-TW" altLang="en-US" sz="1200" b="0" i="0" kern="1200" dirty="0">
                <a:solidFill>
                  <a:schemeClr val="tx1"/>
                </a:solidFill>
                <a:effectLst/>
                <a:latin typeface="+mn-lt"/>
                <a:ea typeface="+mn-ea"/>
                <a:cs typeface="+mn-cs"/>
              </a:rPr>
              <a:t>把批規範化處理</a:t>
            </a:r>
            <a:r>
              <a:rPr lang="en-US" altLang="zh-TW" sz="1200" b="0" i="0" kern="1200" dirty="0">
                <a:solidFill>
                  <a:schemeClr val="tx1"/>
                </a:solidFill>
                <a:effectLst/>
                <a:latin typeface="+mn-lt"/>
                <a:ea typeface="+mn-ea"/>
                <a:cs typeface="+mn-cs"/>
              </a:rPr>
              <a:t>(batch normalization, BN)</a:t>
            </a:r>
            <a:r>
              <a:rPr lang="zh-TW" altLang="en-US" sz="1200" b="0" i="0" kern="1200" dirty="0">
                <a:solidFill>
                  <a:schemeClr val="tx1"/>
                </a:solidFill>
                <a:effectLst/>
                <a:latin typeface="+mn-lt"/>
                <a:ea typeface="+mn-ea"/>
                <a:cs typeface="+mn-cs"/>
              </a:rPr>
              <a:t>操作給去掉了</a:t>
            </a:r>
            <a:endParaRPr lang="en-US" altLang="zh-TW" sz="1200" b="0" i="0" kern="1200" dirty="0">
              <a:solidFill>
                <a:schemeClr val="tx1"/>
              </a:solidFill>
              <a:effectLst/>
              <a:latin typeface="+mn-lt"/>
              <a:ea typeface="+mn-ea"/>
              <a:cs typeface="+mn-cs"/>
            </a:endParaRPr>
          </a:p>
          <a:p>
            <a:r>
              <a:rPr lang="zh-TW" altLang="en-US" sz="1200" b="0" i="0" kern="1200" dirty="0">
                <a:solidFill>
                  <a:schemeClr val="tx1"/>
                </a:solidFill>
                <a:effectLst/>
                <a:latin typeface="+mn-lt"/>
                <a:ea typeface="+mn-ea"/>
                <a:cs typeface="+mn-cs"/>
              </a:rPr>
              <a:t>原始的</a:t>
            </a:r>
            <a:r>
              <a:rPr lang="en-US" altLang="zh-TW" sz="1200" b="0" i="0" kern="1200" dirty="0" err="1">
                <a:solidFill>
                  <a:schemeClr val="tx1"/>
                </a:solidFill>
                <a:effectLst/>
                <a:latin typeface="+mn-lt"/>
                <a:ea typeface="+mn-ea"/>
                <a:cs typeface="+mn-cs"/>
              </a:rPr>
              <a:t>ResNet</a:t>
            </a:r>
            <a:r>
              <a:rPr lang="zh-TW" altLang="en-US" sz="1200" b="0" i="0" kern="1200" dirty="0">
                <a:solidFill>
                  <a:schemeClr val="tx1"/>
                </a:solidFill>
                <a:effectLst/>
                <a:latin typeface="+mn-lt"/>
                <a:ea typeface="+mn-ea"/>
                <a:cs typeface="+mn-cs"/>
              </a:rPr>
              <a:t>最一開始是被提出來解決高層的計算機視覺問題，比如分類和檢測，直接把</a:t>
            </a:r>
            <a:r>
              <a:rPr lang="en-US" altLang="zh-TW" sz="1200" b="0" i="0" kern="1200" dirty="0" err="1">
                <a:solidFill>
                  <a:schemeClr val="tx1"/>
                </a:solidFill>
                <a:effectLst/>
                <a:latin typeface="+mn-lt"/>
                <a:ea typeface="+mn-ea"/>
                <a:cs typeface="+mn-cs"/>
              </a:rPr>
              <a:t>ResNet</a:t>
            </a:r>
            <a:r>
              <a:rPr lang="zh-TW" altLang="en-US" sz="1200" b="0" i="0" kern="1200" dirty="0">
                <a:solidFill>
                  <a:schemeClr val="tx1"/>
                </a:solidFill>
                <a:effectLst/>
                <a:latin typeface="+mn-lt"/>
                <a:ea typeface="+mn-ea"/>
                <a:cs typeface="+mn-cs"/>
              </a:rPr>
              <a:t>的結構應用到像超分辨率這樣的低層計算機視覺問題，顯然不是最優的。由於批規範化層消耗了與它前面的捲積層相同大小的內存，在去掉這一步操作後，相同的計算資源下，</a:t>
            </a:r>
            <a:r>
              <a:rPr lang="en-US" altLang="zh-TW" sz="1200" b="0" i="0" kern="1200" dirty="0">
                <a:solidFill>
                  <a:schemeClr val="tx1"/>
                </a:solidFill>
                <a:effectLst/>
                <a:latin typeface="+mn-lt"/>
                <a:ea typeface="+mn-ea"/>
                <a:cs typeface="+mn-cs"/>
              </a:rPr>
              <a:t>EDSR</a:t>
            </a:r>
            <a:r>
              <a:rPr lang="zh-TW" altLang="en-US" sz="1200" b="0" i="0" kern="1200" dirty="0">
                <a:solidFill>
                  <a:schemeClr val="tx1"/>
                </a:solidFill>
                <a:effectLst/>
                <a:latin typeface="+mn-lt"/>
                <a:ea typeface="+mn-ea"/>
                <a:cs typeface="+mn-cs"/>
              </a:rPr>
              <a:t>就可以堆疊更多的網絡層或者使每層提取更多的特徵，從而得到更好的性能表現。</a:t>
            </a:r>
            <a:endParaRPr lang="en-US" altLang="zh-TW" sz="12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4739954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kern="1200" dirty="0">
                <a:solidFill>
                  <a:schemeClr val="tx1"/>
                </a:solidFill>
                <a:effectLst/>
                <a:latin typeface="+mn-lt"/>
                <a:ea typeface="+mn-ea"/>
                <a:cs typeface="+mn-cs"/>
              </a:rPr>
              <a:t>左邊就是</a:t>
            </a:r>
            <a:r>
              <a:rPr lang="en-US" altLang="zh-TW" sz="1200" b="0" i="0" kern="1200" dirty="0">
                <a:solidFill>
                  <a:schemeClr val="tx1"/>
                </a:solidFill>
                <a:effectLst/>
                <a:latin typeface="+mn-lt"/>
                <a:ea typeface="+mn-ea"/>
                <a:cs typeface="+mn-cs"/>
              </a:rPr>
              <a:t>ESDR</a:t>
            </a:r>
            <a:r>
              <a:rPr lang="zh-TW" altLang="en-US" sz="1200" b="0" i="0" kern="1200" dirty="0">
                <a:solidFill>
                  <a:schemeClr val="tx1"/>
                </a:solidFill>
                <a:effectLst/>
                <a:latin typeface="+mn-lt"/>
                <a:ea typeface="+mn-ea"/>
                <a:cs typeface="+mn-cs"/>
              </a:rPr>
              <a:t>，右邊就是</a:t>
            </a:r>
            <a:r>
              <a:rPr lang="en-US" altLang="zh-TW" sz="1200" b="0" i="0" kern="1200" dirty="0">
                <a:solidFill>
                  <a:schemeClr val="tx1"/>
                </a:solidFill>
                <a:effectLst/>
                <a:latin typeface="+mn-lt"/>
                <a:ea typeface="+mn-ea"/>
                <a:cs typeface="+mn-cs"/>
              </a:rPr>
              <a:t>WDSR-A</a:t>
            </a:r>
            <a:r>
              <a:rPr lang="zh-TW" altLang="en-US" sz="1200" b="0" i="0" kern="1200" dirty="0">
                <a:solidFill>
                  <a:schemeClr val="tx1"/>
                </a:solidFill>
                <a:effectLst/>
                <a:latin typeface="+mn-lt"/>
                <a:ea typeface="+mn-ea"/>
                <a:cs typeface="+mn-cs"/>
              </a:rPr>
              <a:t>。我們可以從</a:t>
            </a:r>
            <a:r>
              <a:rPr lang="en-US" altLang="zh-TW" sz="1200" b="0" i="0" kern="1200" dirty="0" err="1">
                <a:solidFill>
                  <a:schemeClr val="tx1"/>
                </a:solidFill>
                <a:effectLst/>
                <a:latin typeface="+mn-lt"/>
                <a:ea typeface="+mn-ea"/>
                <a:cs typeface="+mn-cs"/>
              </a:rPr>
              <a:t>relu</a:t>
            </a:r>
            <a:r>
              <a:rPr lang="zh-TW" altLang="en-US" sz="1200" b="0" i="0" kern="1200" dirty="0">
                <a:solidFill>
                  <a:schemeClr val="tx1"/>
                </a:solidFill>
                <a:effectLst/>
                <a:latin typeface="+mn-lt"/>
                <a:ea typeface="+mn-ea"/>
                <a:cs typeface="+mn-cs"/>
              </a:rPr>
              <a:t>前卷積核的</a:t>
            </a:r>
            <a:r>
              <a:rPr lang="en-US" altLang="zh-TW" sz="1200" b="0" i="0" kern="1200" dirty="0">
                <a:solidFill>
                  <a:schemeClr val="tx1"/>
                </a:solidFill>
                <a:effectLst/>
                <a:latin typeface="+mn-lt"/>
                <a:ea typeface="+mn-ea"/>
                <a:cs typeface="+mn-cs"/>
              </a:rPr>
              <a:t>filter</a:t>
            </a:r>
            <a:r>
              <a:rPr lang="zh-TW" altLang="en-US" sz="1200" b="0" i="0" kern="1200" dirty="0">
                <a:solidFill>
                  <a:schemeClr val="tx1"/>
                </a:solidFill>
                <a:effectLst/>
                <a:latin typeface="+mn-lt"/>
                <a:ea typeface="+mn-ea"/>
                <a:cs typeface="+mn-cs"/>
              </a:rPr>
              <a:t>數看到，後者</a:t>
            </a:r>
            <a:r>
              <a:rPr lang="en-US" altLang="zh-TW" sz="1200" b="0" i="0" kern="1200" dirty="0">
                <a:solidFill>
                  <a:schemeClr val="tx1"/>
                </a:solidFill>
                <a:effectLst/>
                <a:latin typeface="+mn-lt"/>
                <a:ea typeface="+mn-ea"/>
                <a:cs typeface="+mn-cs"/>
              </a:rPr>
              <a:t>(192)</a:t>
            </a:r>
            <a:r>
              <a:rPr lang="zh-TW" altLang="en-US" sz="1200" b="0" i="0" kern="1200" dirty="0">
                <a:solidFill>
                  <a:schemeClr val="tx1"/>
                </a:solidFill>
                <a:effectLst/>
                <a:latin typeface="+mn-lt"/>
                <a:ea typeface="+mn-ea"/>
                <a:cs typeface="+mn-cs"/>
              </a:rPr>
              <a:t>是前者</a:t>
            </a:r>
            <a:r>
              <a:rPr lang="en-US" altLang="zh-TW" sz="1200" b="0" i="0" kern="1200" dirty="0">
                <a:solidFill>
                  <a:schemeClr val="tx1"/>
                </a:solidFill>
                <a:effectLst/>
                <a:latin typeface="+mn-lt"/>
                <a:ea typeface="+mn-ea"/>
                <a:cs typeface="+mn-cs"/>
              </a:rPr>
              <a:t>(64)</a:t>
            </a:r>
            <a:r>
              <a:rPr lang="zh-TW" altLang="en-US" sz="1200" b="0" i="0" kern="1200" dirty="0">
                <a:solidFill>
                  <a:schemeClr val="tx1"/>
                </a:solidFill>
                <a:effectLst/>
                <a:latin typeface="+mn-lt"/>
                <a:ea typeface="+mn-ea"/>
                <a:cs typeface="+mn-cs"/>
              </a:rPr>
              <a:t>的</a:t>
            </a:r>
            <a:r>
              <a:rPr lang="en-US" altLang="zh-TW" sz="1200" b="0" i="0" kern="1200" dirty="0">
                <a:solidFill>
                  <a:schemeClr val="tx1"/>
                </a:solidFill>
                <a:effectLst/>
                <a:latin typeface="+mn-lt"/>
                <a:ea typeface="+mn-ea"/>
                <a:cs typeface="+mn-cs"/>
              </a:rPr>
              <a:t>3</a:t>
            </a:r>
            <a:r>
              <a:rPr lang="zh-TW" altLang="en-US" sz="1200" b="0" i="0" kern="1200" dirty="0">
                <a:solidFill>
                  <a:schemeClr val="tx1"/>
                </a:solidFill>
                <a:effectLst/>
                <a:latin typeface="+mn-lt"/>
                <a:ea typeface="+mn-ea"/>
                <a:cs typeface="+mn-cs"/>
              </a:rPr>
              <a:t>倍。不過前者在</a:t>
            </a:r>
            <a:r>
              <a:rPr lang="en-US" altLang="zh-TW" sz="1200" b="0" i="0" kern="1200" dirty="0" err="1">
                <a:solidFill>
                  <a:schemeClr val="tx1"/>
                </a:solidFill>
                <a:effectLst/>
                <a:latin typeface="+mn-lt"/>
                <a:ea typeface="+mn-ea"/>
                <a:cs typeface="+mn-cs"/>
              </a:rPr>
              <a:t>relu</a:t>
            </a:r>
            <a:r>
              <a:rPr lang="zh-TW" altLang="en-US" sz="1200" b="0" i="0" kern="1200" dirty="0">
                <a:solidFill>
                  <a:schemeClr val="tx1"/>
                </a:solidFill>
                <a:effectLst/>
                <a:latin typeface="+mn-lt"/>
                <a:ea typeface="+mn-ea"/>
                <a:cs typeface="+mn-cs"/>
              </a:rPr>
              <a:t>後的</a:t>
            </a:r>
            <a:r>
              <a:rPr lang="en-US" altLang="zh-TW" sz="1200" b="0" i="0" kern="1200" dirty="0">
                <a:solidFill>
                  <a:schemeClr val="tx1"/>
                </a:solidFill>
                <a:effectLst/>
                <a:latin typeface="+mn-lt"/>
                <a:ea typeface="+mn-ea"/>
                <a:cs typeface="+mn-cs"/>
              </a:rPr>
              <a:t>filter</a:t>
            </a:r>
            <a:r>
              <a:rPr lang="zh-TW" altLang="en-US" sz="1200" b="0" i="0" kern="1200" dirty="0">
                <a:solidFill>
                  <a:schemeClr val="tx1"/>
                </a:solidFill>
                <a:effectLst/>
                <a:latin typeface="+mn-lt"/>
                <a:ea typeface="+mn-ea"/>
                <a:cs typeface="+mn-cs"/>
              </a:rPr>
              <a:t>數是後者的</a:t>
            </a:r>
            <a:r>
              <a:rPr lang="en-US" altLang="zh-TW" sz="1200" b="0" i="0" kern="1200" dirty="0">
                <a:solidFill>
                  <a:schemeClr val="tx1"/>
                </a:solidFill>
                <a:effectLst/>
                <a:latin typeface="+mn-lt"/>
                <a:ea typeface="+mn-ea"/>
                <a:cs typeface="+mn-cs"/>
              </a:rPr>
              <a:t>2</a:t>
            </a:r>
            <a:r>
              <a:rPr lang="zh-TW" altLang="en-US" sz="1200" b="0" i="0" kern="1200" dirty="0">
                <a:solidFill>
                  <a:schemeClr val="tx1"/>
                </a:solidFill>
                <a:effectLst/>
                <a:latin typeface="+mn-lt"/>
                <a:ea typeface="+mn-ea"/>
                <a:cs typeface="+mn-cs"/>
              </a:rPr>
              <a:t>倍。</a:t>
            </a:r>
            <a:r>
              <a:rPr lang="zh-TW" altLang="en-US" sz="1200" b="1" i="0" kern="1200" dirty="0">
                <a:solidFill>
                  <a:schemeClr val="tx1"/>
                </a:solidFill>
                <a:effectLst/>
                <a:latin typeface="+mn-lt"/>
                <a:ea typeface="+mn-ea"/>
                <a:cs typeface="+mn-cs"/>
              </a:rPr>
              <a:t>作者主要提的</a:t>
            </a:r>
            <a:r>
              <a:rPr lang="en-US" altLang="zh-TW" sz="1200" b="1" i="0" kern="1200" dirty="0">
                <a:solidFill>
                  <a:schemeClr val="tx1"/>
                </a:solidFill>
                <a:effectLst/>
                <a:latin typeface="+mn-lt"/>
                <a:ea typeface="+mn-ea"/>
                <a:cs typeface="+mn-cs"/>
              </a:rPr>
              <a:t>trick</a:t>
            </a:r>
            <a:r>
              <a:rPr lang="zh-TW" altLang="en-US" sz="1200" b="1" i="0" kern="1200" dirty="0">
                <a:solidFill>
                  <a:schemeClr val="tx1"/>
                </a:solidFill>
                <a:effectLst/>
                <a:latin typeface="+mn-lt"/>
                <a:ea typeface="+mn-ea"/>
                <a:cs typeface="+mn-cs"/>
              </a:rPr>
              <a:t>就是增加激活函數前的特徵圖的</a:t>
            </a:r>
            <a:r>
              <a:rPr lang="en-US" altLang="zh-TW" sz="1200" b="1" i="0" kern="1200" dirty="0">
                <a:solidFill>
                  <a:schemeClr val="tx1"/>
                </a:solidFill>
                <a:effectLst/>
                <a:latin typeface="+mn-lt"/>
                <a:ea typeface="+mn-ea"/>
                <a:cs typeface="+mn-cs"/>
              </a:rPr>
              <a:t>channel</a:t>
            </a:r>
            <a:r>
              <a:rPr lang="zh-TW" altLang="en-US" sz="1200" b="1" i="0" kern="1200" dirty="0">
                <a:solidFill>
                  <a:schemeClr val="tx1"/>
                </a:solidFill>
                <a:effectLst/>
                <a:latin typeface="+mn-lt"/>
                <a:ea typeface="+mn-ea"/>
                <a:cs typeface="+mn-cs"/>
              </a:rPr>
              <a:t>數</a:t>
            </a:r>
            <a:r>
              <a:rPr lang="zh-TW" altLang="en-US" sz="1200" b="0" i="0" kern="1200" dirty="0">
                <a:solidFill>
                  <a:schemeClr val="tx1"/>
                </a:solidFill>
                <a:effectLst/>
                <a:latin typeface="+mn-lt"/>
                <a:ea typeface="+mn-ea"/>
                <a:cs typeface="+mn-cs"/>
              </a:rPr>
              <a:t>。這樣效果會更好。</a:t>
            </a:r>
            <a:endParaRPr lang="en-US" altLang="zh-TW" sz="1200" b="0" i="0" kern="1200" dirty="0">
              <a:solidFill>
                <a:schemeClr val="tx1"/>
              </a:solidFill>
              <a:effectLst/>
              <a:latin typeface="+mn-lt"/>
              <a:ea typeface="+mn-ea"/>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TW" sz="1200" b="1" i="0" kern="1200" dirty="0">
                <a:solidFill>
                  <a:schemeClr val="tx1"/>
                </a:solidFill>
                <a:effectLst/>
                <a:latin typeface="+mn-lt"/>
                <a:ea typeface="+mn-ea"/>
                <a:cs typeface="+mn-cs"/>
              </a:rPr>
              <a:t>Weight Normalization</a:t>
            </a:r>
            <a:r>
              <a:rPr lang="zh-CN" altLang="en-US" sz="1200" b="1" i="0" kern="1200" dirty="0">
                <a:solidFill>
                  <a:schemeClr val="tx1"/>
                </a:solidFill>
                <a:effectLst/>
                <a:latin typeface="+mn-lt"/>
                <a:ea typeface="+mn-ea"/>
                <a:cs typeface="+mn-cs"/>
              </a:rPr>
              <a:t>加入效果更好</a:t>
            </a:r>
            <a:endParaRPr lang="en-US" altLang="zh-TW" sz="1200" b="1" i="0" kern="1200" dirty="0">
              <a:solidFill>
                <a:schemeClr val="tx1"/>
              </a:solidFill>
              <a:effectLst/>
              <a:latin typeface="+mn-lt"/>
              <a:ea typeface="+mn-ea"/>
              <a:cs typeface="+mn-cs"/>
            </a:endParaRPr>
          </a:p>
          <a:p>
            <a:endParaRPr lang="en-US" altLang="zh-TW" sz="12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28408756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sp>
        <p:nvSpPr>
          <p:cNvPr id="4" name="矩形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kumimoji="0" lang="en-US" sz="1800"/>
          </a:p>
        </p:txBody>
      </p:sp>
      <p:sp>
        <p:nvSpPr>
          <p:cNvPr id="5" name="矩形 11"/>
          <p:cNvSpPr/>
          <p:nvPr/>
        </p:nvSpPr>
        <p:spPr bwMode="auto">
          <a:xfrm>
            <a:off x="276225" y="0"/>
            <a:ext cx="104775"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kumimoji="0" lang="en-US" sz="1800"/>
          </a:p>
        </p:txBody>
      </p:sp>
      <p:sp>
        <p:nvSpPr>
          <p:cNvPr id="6" name="矩形 13"/>
          <p:cNvSpPr/>
          <p:nvPr/>
        </p:nvSpPr>
        <p:spPr bwMode="auto">
          <a:xfrm>
            <a:off x="990600" y="0"/>
            <a:ext cx="182563"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kumimoji="0" lang="en-US" sz="1800"/>
          </a:p>
        </p:txBody>
      </p:sp>
      <p:sp>
        <p:nvSpPr>
          <p:cNvPr id="7" name="矩形 18"/>
          <p:cNvSpPr/>
          <p:nvPr/>
        </p:nvSpPr>
        <p:spPr bwMode="auto">
          <a:xfrm>
            <a:off x="1141413" y="0"/>
            <a:ext cx="230187"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kumimoji="0" lang="en-US" sz="1800"/>
          </a:p>
        </p:txBody>
      </p:sp>
      <p:sp>
        <p:nvSpPr>
          <p:cNvPr id="10" name="直線接點 10"/>
          <p:cNvSpPr>
            <a:spLocks noChangeShapeType="1"/>
          </p:cNvSpPr>
          <p:nvPr/>
        </p:nvSpPr>
        <p:spPr bwMode="auto">
          <a:xfrm>
            <a:off x="106363"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kumimoji="0" lang="en-US" sz="1800">
              <a:latin typeface="+mn-lt"/>
              <a:ea typeface="+mn-ea"/>
            </a:endParaRPr>
          </a:p>
        </p:txBody>
      </p:sp>
      <p:sp>
        <p:nvSpPr>
          <p:cNvPr id="11" name="直線接點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kumimoji="0" lang="en-US" sz="1800">
              <a:latin typeface="+mn-lt"/>
              <a:ea typeface="+mn-ea"/>
            </a:endParaRPr>
          </a:p>
        </p:txBody>
      </p:sp>
      <p:sp>
        <p:nvSpPr>
          <p:cNvPr id="12" name="直線接點 19"/>
          <p:cNvSpPr>
            <a:spLocks noChangeShapeType="1"/>
          </p:cNvSpPr>
          <p:nvPr/>
        </p:nvSpPr>
        <p:spPr bwMode="auto">
          <a:xfrm>
            <a:off x="854075"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kumimoji="0" lang="en-US" sz="1800">
              <a:latin typeface="+mn-lt"/>
              <a:ea typeface="+mn-ea"/>
            </a:endParaRPr>
          </a:p>
        </p:txBody>
      </p:sp>
      <p:sp>
        <p:nvSpPr>
          <p:cNvPr id="13" name="直線接點 15"/>
          <p:cNvSpPr>
            <a:spLocks noChangeShapeType="1"/>
          </p:cNvSpPr>
          <p:nvPr/>
        </p:nvSpPr>
        <p:spPr bwMode="auto">
          <a:xfrm>
            <a:off x="172720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kumimoji="0" lang="en-US" sz="1800">
              <a:latin typeface="+mn-lt"/>
              <a:ea typeface="+mn-ea"/>
            </a:endParaRPr>
          </a:p>
        </p:txBody>
      </p:sp>
      <p:sp>
        <p:nvSpPr>
          <p:cNvPr id="14" name="直線接點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kumimoji="0" lang="en-US" sz="1800">
              <a:latin typeface="+mn-lt"/>
              <a:ea typeface="+mn-ea"/>
            </a:endParaRPr>
          </a:p>
        </p:txBody>
      </p:sp>
      <p:sp>
        <p:nvSpPr>
          <p:cNvPr id="15" name="直線接點 21"/>
          <p:cNvSpPr>
            <a:spLocks noChangeShapeType="1"/>
          </p:cNvSpPr>
          <p:nvPr/>
        </p:nvSpPr>
        <p:spPr bwMode="auto">
          <a:xfrm>
            <a:off x="9113838"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kumimoji="0" lang="en-US" sz="1800">
              <a:latin typeface="+mn-lt"/>
              <a:ea typeface="+mn-ea"/>
            </a:endParaRPr>
          </a:p>
        </p:txBody>
      </p:sp>
      <p:sp>
        <p:nvSpPr>
          <p:cNvPr id="16" name="矩形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kumimoji="0" lang="en-US" sz="1800" dirty="0"/>
          </a:p>
        </p:txBody>
      </p:sp>
      <p:sp>
        <p:nvSpPr>
          <p:cNvPr id="17" name="橢圓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kumimoji="0" lang="en-US" sz="1800" dirty="0"/>
          </a:p>
        </p:txBody>
      </p:sp>
      <p:sp>
        <p:nvSpPr>
          <p:cNvPr id="18" name="橢圓 22"/>
          <p:cNvSpPr/>
          <p:nvPr/>
        </p:nvSpPr>
        <p:spPr bwMode="auto">
          <a:xfrm>
            <a:off x="1309688" y="4867275"/>
            <a:ext cx="641350" cy="64135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kumimoji="0" lang="en-US" sz="1800" dirty="0"/>
          </a:p>
        </p:txBody>
      </p:sp>
      <p:sp>
        <p:nvSpPr>
          <p:cNvPr id="19" name="橢圓 23"/>
          <p:cNvSpPr/>
          <p:nvPr/>
        </p:nvSpPr>
        <p:spPr bwMode="auto">
          <a:xfrm>
            <a:off x="1090613" y="5500688"/>
            <a:ext cx="138112" cy="136525"/>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kumimoji="0" lang="en-US" sz="1800" dirty="0"/>
          </a:p>
        </p:txBody>
      </p:sp>
      <p:sp>
        <p:nvSpPr>
          <p:cNvPr id="20" name="橢圓 25"/>
          <p:cNvSpPr/>
          <p:nvPr/>
        </p:nvSpPr>
        <p:spPr bwMode="auto">
          <a:xfrm>
            <a:off x="1663700" y="5788025"/>
            <a:ext cx="274638" cy="274638"/>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kumimoji="0" lang="en-US" sz="1800" dirty="0"/>
          </a:p>
        </p:txBody>
      </p:sp>
      <p:sp>
        <p:nvSpPr>
          <p:cNvPr id="21" name="橢圓 24"/>
          <p:cNvSpPr/>
          <p:nvPr/>
        </p:nvSpPr>
        <p:spPr>
          <a:xfrm>
            <a:off x="1905000" y="4495800"/>
            <a:ext cx="365125" cy="365125"/>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kumimoji="0" lang="en-US" sz="1800" dirty="0"/>
          </a:p>
        </p:txBody>
      </p:sp>
      <p:pic>
        <p:nvPicPr>
          <p:cNvPr id="22" name="圖片 29" descr="mir_logo.gif"/>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bwMode="auto">
          <a:xfrm>
            <a:off x="7491413" y="277813"/>
            <a:ext cx="1295400" cy="579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標題 7"/>
          <p:cNvSpPr>
            <a:spLocks noGrp="1"/>
          </p:cNvSpPr>
          <p:nvPr>
            <p:ph type="ctrTitle"/>
          </p:nvPr>
        </p:nvSpPr>
        <p:spPr>
          <a:xfrm>
            <a:off x="2286000" y="3124200"/>
            <a:ext cx="6172200" cy="1894362"/>
          </a:xfrm>
        </p:spPr>
        <p:txBody>
          <a:bodyPr/>
          <a:lstStyle>
            <a:lvl1pPr>
              <a:defRPr sz="3500" b="0" i="0">
                <a:latin typeface="+mj-lt"/>
              </a:defRPr>
            </a:lvl1pPr>
          </a:lstStyle>
          <a:p>
            <a:r>
              <a:rPr lang="zh-TW" altLang="en-US"/>
              <a:t>按一下以編輯母片標題樣式</a:t>
            </a:r>
            <a:endParaRPr lang="en-US" dirty="0"/>
          </a:p>
        </p:txBody>
      </p:sp>
      <p:sp>
        <p:nvSpPr>
          <p:cNvPr id="9" name="副標題 8"/>
          <p:cNvSpPr>
            <a:spLocks noGrp="1"/>
          </p:cNvSpPr>
          <p:nvPr>
            <p:ph type="subTitle" idx="1"/>
          </p:nvPr>
        </p:nvSpPr>
        <p:spPr>
          <a:xfrm>
            <a:off x="2286000" y="5003322"/>
            <a:ext cx="6172200" cy="1371600"/>
          </a:xfrm>
        </p:spPr>
        <p:txBody>
          <a:bodyPr/>
          <a:lstStyle>
            <a:lvl1pPr marL="0" indent="0" algn="l">
              <a:buNone/>
              <a:defRPr sz="1800" b="1">
                <a:solidFill>
                  <a:schemeClr val="tx2"/>
                </a:solidFill>
                <a:latin typeface="標楷體" panose="03000509000000000000" pitchFamily="65" charset="-120"/>
                <a:ea typeface="標楷體" panose="03000509000000000000" pitchFamily="65" charset="-120"/>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zh-TW" altLang="en-US" dirty="0"/>
              <a:t>按一下以編輯母片副標題樣式</a:t>
            </a:r>
            <a:endParaRPr lang="en-US" dirty="0"/>
          </a:p>
        </p:txBody>
      </p:sp>
      <p:sp>
        <p:nvSpPr>
          <p:cNvPr id="23" name="日期版面配置區 27"/>
          <p:cNvSpPr>
            <a:spLocks noGrp="1"/>
          </p:cNvSpPr>
          <p:nvPr>
            <p:ph type="dt" sz="half" idx="10"/>
          </p:nvPr>
        </p:nvSpPr>
        <p:spPr bwMode="auto">
          <a:xfrm rot="5400000">
            <a:off x="7764463" y="1174750"/>
            <a:ext cx="2286000" cy="381000"/>
          </a:xfrm>
          <a:prstGeom prst="rect">
            <a:avLst/>
          </a:prstGeom>
        </p:spPr>
        <p:txBody>
          <a:bodyPr/>
          <a:lstStyle>
            <a:lvl1pPr eaLnBrk="1" fontAlgn="auto" hangingPunct="1">
              <a:spcBef>
                <a:spcPts val="0"/>
              </a:spcBef>
              <a:spcAft>
                <a:spcPts val="0"/>
              </a:spcAft>
              <a:defRPr kumimoji="0" sz="1800">
                <a:latin typeface="+mn-lt"/>
                <a:ea typeface="+mn-ea"/>
              </a:defRPr>
            </a:lvl1pPr>
          </a:lstStyle>
          <a:p>
            <a:pPr>
              <a:defRPr/>
            </a:pPr>
            <a:fld id="{5C41FDD1-A859-4C04-8695-B6AB8F015C5E}" type="datetimeFigureOut">
              <a:rPr lang="zh-TW" altLang="en-US" smtClean="0"/>
              <a:pPr>
                <a:defRPr/>
              </a:pPr>
              <a:t>2019/1/22</a:t>
            </a:fld>
            <a:endParaRPr lang="zh-TW" altLang="en-US"/>
          </a:p>
        </p:txBody>
      </p:sp>
      <p:sp>
        <p:nvSpPr>
          <p:cNvPr id="24" name="頁尾版面配置區 16"/>
          <p:cNvSpPr>
            <a:spLocks noGrp="1"/>
          </p:cNvSpPr>
          <p:nvPr>
            <p:ph type="ftr" sz="quarter" idx="11"/>
          </p:nvPr>
        </p:nvSpPr>
        <p:spPr bwMode="auto">
          <a:xfrm rot="5400000">
            <a:off x="7077076" y="4181475"/>
            <a:ext cx="3657600" cy="384175"/>
          </a:xfrm>
          <a:prstGeom prst="rect">
            <a:avLst/>
          </a:prstGeom>
        </p:spPr>
        <p:txBody>
          <a:bodyPr/>
          <a:lstStyle>
            <a:lvl1pPr eaLnBrk="1" fontAlgn="auto" hangingPunct="1">
              <a:spcBef>
                <a:spcPts val="0"/>
              </a:spcBef>
              <a:spcAft>
                <a:spcPts val="0"/>
              </a:spcAft>
              <a:defRPr kumimoji="0" sz="1800">
                <a:latin typeface="+mn-lt"/>
                <a:ea typeface="+mn-ea"/>
              </a:defRPr>
            </a:lvl1pPr>
          </a:lstStyle>
          <a:p>
            <a:pPr>
              <a:defRPr/>
            </a:pPr>
            <a:endParaRPr lang="zh-TW" altLang="en-US"/>
          </a:p>
        </p:txBody>
      </p:sp>
      <p:sp>
        <p:nvSpPr>
          <p:cNvPr id="25" name="投影片編號版面配置區 28"/>
          <p:cNvSpPr>
            <a:spLocks noGrp="1"/>
          </p:cNvSpPr>
          <p:nvPr>
            <p:ph type="sldNum" sz="quarter" idx="12"/>
          </p:nvPr>
        </p:nvSpPr>
        <p:spPr bwMode="auto">
          <a:xfrm>
            <a:off x="1325563" y="4929188"/>
            <a:ext cx="609600" cy="517525"/>
          </a:xfrm>
          <a:prstGeom prst="rect">
            <a:avLst/>
          </a:prstGeom>
        </p:spPr>
        <p:txBody>
          <a:bodyPr vert="horz" wrap="square" lIns="91440" tIns="45720" rIns="91440" bIns="45720" numCol="1" anchor="t" anchorCtr="0" compatLnSpc="1">
            <a:prstTxWarp prst="textNoShape">
              <a:avLst/>
            </a:prstTxWarp>
          </a:bodyPr>
          <a:lstStyle>
            <a:lvl1pPr eaLnBrk="1" hangingPunct="1">
              <a:defRPr kumimoji="0" sz="1800">
                <a:latin typeface="Calibri" panose="020F0502020204030204" pitchFamily="34" charset="0"/>
                <a:ea typeface="新細明體" panose="02020500000000000000" pitchFamily="18" charset="-120"/>
              </a:defRPr>
            </a:lvl1pPr>
          </a:lstStyle>
          <a:p>
            <a:pPr>
              <a:defRPr/>
            </a:pPr>
            <a:fld id="{1DE850CD-D9E7-475E-9293-0D1615A65C8D}" type="slidenum">
              <a:rPr lang="zh-TW" altLang="en-US"/>
              <a:pPr>
                <a:defRPr/>
              </a:pPr>
              <a:t>‹#›</a:t>
            </a:fld>
            <a:endParaRPr lang="zh-TW" altLang="en-US"/>
          </a:p>
        </p:txBody>
      </p:sp>
    </p:spTree>
    <p:extLst>
      <p:ext uri="{BB962C8B-B14F-4D97-AF65-F5344CB8AC3E}">
        <p14:creationId xmlns:p14="http://schemas.microsoft.com/office/powerpoint/2010/main" val="3634198799"/>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0033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標題及物件">
    <p:spTree>
      <p:nvGrpSpPr>
        <p:cNvPr id="1" name=""/>
        <p:cNvGrpSpPr/>
        <p:nvPr/>
      </p:nvGrpSpPr>
      <p:grpSpPr>
        <a:xfrm>
          <a:off x="0" y="0"/>
          <a:ext cx="0" cy="0"/>
          <a:chOff x="0" y="0"/>
          <a:chExt cx="0" cy="0"/>
        </a:xfrm>
      </p:grpSpPr>
      <p:pic>
        <p:nvPicPr>
          <p:cNvPr id="4" name="圖片 29" descr="mir_logo.gif"/>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bwMode="auto">
          <a:xfrm>
            <a:off x="7380288" y="188913"/>
            <a:ext cx="1295400" cy="579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標題 1"/>
          <p:cNvSpPr>
            <a:spLocks noGrp="1"/>
          </p:cNvSpPr>
          <p:nvPr>
            <p:ph type="title"/>
          </p:nvPr>
        </p:nvSpPr>
        <p:spPr>
          <a:xfrm>
            <a:off x="468313" y="115888"/>
            <a:ext cx="7467600" cy="709612"/>
          </a:xfrm>
        </p:spPr>
        <p:txBody>
          <a:bodyPr/>
          <a:lstStyle>
            <a:lvl1pPr>
              <a:defRPr>
                <a:latin typeface="+mj-lt"/>
              </a:defRPr>
            </a:lvl1pPr>
          </a:lstStyle>
          <a:p>
            <a:r>
              <a:rPr lang="zh-TW" altLang="en-US" dirty="0"/>
              <a:t>按一下以編輯母片標題樣式</a:t>
            </a:r>
          </a:p>
        </p:txBody>
      </p:sp>
      <p:sp>
        <p:nvSpPr>
          <p:cNvPr id="3" name="內容版面配置區 2"/>
          <p:cNvSpPr>
            <a:spLocks noGrp="1"/>
          </p:cNvSpPr>
          <p:nvPr>
            <p:ph idx="1"/>
          </p:nvPr>
        </p:nvSpPr>
        <p:spPr>
          <a:xfrm>
            <a:off x="468313" y="981075"/>
            <a:ext cx="8135937" cy="5688013"/>
          </a:xfrm>
        </p:spPr>
        <p:txBody>
          <a:bodyPr/>
          <a:lstStyle>
            <a:lvl1pPr>
              <a:defRPr b="1">
                <a:solidFill>
                  <a:schemeClr val="accent2">
                    <a:lumMod val="75000"/>
                  </a:schemeClr>
                </a:solidFill>
              </a:defRPr>
            </a:lvl1pPr>
          </a:lstStyle>
          <a:p>
            <a:pPr lvl="0"/>
            <a:r>
              <a:rPr lang="zh-TW" altLang="en-US" dirty="0"/>
              <a:t>按一下以編輯母片文字樣式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Tree>
    <p:extLst>
      <p:ext uri="{BB962C8B-B14F-4D97-AF65-F5344CB8AC3E}">
        <p14:creationId xmlns:p14="http://schemas.microsoft.com/office/powerpoint/2010/main" val="16892646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AndObj" preserve="1">
  <p:cSld name="標題，文字及物件">
    <p:spTree>
      <p:nvGrpSpPr>
        <p:cNvPr id="1" name=""/>
        <p:cNvGrpSpPr/>
        <p:nvPr/>
      </p:nvGrpSpPr>
      <p:grpSpPr>
        <a:xfrm>
          <a:off x="0" y="0"/>
          <a:ext cx="0" cy="0"/>
          <a:chOff x="0" y="0"/>
          <a:chExt cx="0" cy="0"/>
        </a:xfrm>
      </p:grpSpPr>
      <p:sp>
        <p:nvSpPr>
          <p:cNvPr id="2" name="標題 1"/>
          <p:cNvSpPr>
            <a:spLocks noGrp="1"/>
          </p:cNvSpPr>
          <p:nvPr>
            <p:ph type="title"/>
          </p:nvPr>
        </p:nvSpPr>
        <p:spPr>
          <a:xfrm>
            <a:off x="468313" y="115888"/>
            <a:ext cx="7467600" cy="709612"/>
          </a:xfrm>
        </p:spPr>
        <p:txBody>
          <a:bodyPr/>
          <a:lstStyle>
            <a:lvl1pPr>
              <a:defRPr>
                <a:latin typeface="+mj-lt"/>
              </a:defRPr>
            </a:lvl1pPr>
          </a:lstStyle>
          <a:p>
            <a:r>
              <a:rPr lang="zh-TW" altLang="en-US"/>
              <a:t>按一下以編輯母片標題樣式</a:t>
            </a:r>
            <a:endParaRPr lang="zh-TW" altLang="en-US" dirty="0"/>
          </a:p>
        </p:txBody>
      </p:sp>
      <p:sp>
        <p:nvSpPr>
          <p:cNvPr id="3" name="文字版面配置區 2"/>
          <p:cNvSpPr>
            <a:spLocks noGrp="1"/>
          </p:cNvSpPr>
          <p:nvPr>
            <p:ph type="body" sz="half" idx="1"/>
          </p:nvPr>
        </p:nvSpPr>
        <p:spPr>
          <a:xfrm>
            <a:off x="468313" y="981075"/>
            <a:ext cx="3990975" cy="5688013"/>
          </a:xfrm>
        </p:spPr>
        <p:txBody>
          <a:bodyPr/>
          <a:lstStyle>
            <a:lvl1pPr>
              <a:defRPr b="1">
                <a:solidFill>
                  <a:schemeClr val="accent2">
                    <a:lumMod val="75000"/>
                  </a:schemeClr>
                </a:solidFill>
              </a:defRPr>
            </a:lvl1pPr>
          </a:lstStyle>
          <a:p>
            <a:pPr lvl="0"/>
            <a:r>
              <a:rPr lang="zh-TW" altLang="en-US" dirty="0"/>
              <a:t>按一下以編輯母片文字樣式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
        <p:nvSpPr>
          <p:cNvPr id="4" name="內容版面配置區 3"/>
          <p:cNvSpPr>
            <a:spLocks noGrp="1"/>
          </p:cNvSpPr>
          <p:nvPr>
            <p:ph sz="half" idx="2"/>
          </p:nvPr>
        </p:nvSpPr>
        <p:spPr>
          <a:xfrm>
            <a:off x="4611688" y="981075"/>
            <a:ext cx="3992562" cy="5688013"/>
          </a:xfrm>
        </p:spPr>
        <p:txBody>
          <a:bodyPr/>
          <a:lstStyle>
            <a:lvl1pPr>
              <a:defRPr b="1">
                <a:solidFill>
                  <a:schemeClr val="accent2">
                    <a:lumMod val="75000"/>
                  </a:schemeClr>
                </a:solidFill>
              </a:defRPr>
            </a:lvl1pPr>
          </a:lstStyle>
          <a:p>
            <a:pPr lvl="0"/>
            <a:r>
              <a:rPr lang="zh-TW" altLang="en-US" dirty="0"/>
              <a:t>按一下以編輯母片文字樣式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p>
        </p:txBody>
      </p:sp>
    </p:spTree>
    <p:extLst>
      <p:ext uri="{BB962C8B-B14F-4D97-AF65-F5344CB8AC3E}">
        <p14:creationId xmlns:p14="http://schemas.microsoft.com/office/powerpoint/2010/main" val="65315192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直線接點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kumimoji="0" lang="en-US" sz="1800" dirty="0">
              <a:latin typeface="+mn-lt"/>
              <a:ea typeface="+mn-ea"/>
            </a:endParaRPr>
          </a:p>
        </p:txBody>
      </p:sp>
      <p:sp>
        <p:nvSpPr>
          <p:cNvPr id="22" name="標題版面配置區 21"/>
          <p:cNvSpPr>
            <a:spLocks noGrp="1"/>
          </p:cNvSpPr>
          <p:nvPr>
            <p:ph type="title"/>
          </p:nvPr>
        </p:nvSpPr>
        <p:spPr>
          <a:xfrm>
            <a:off x="468313" y="115888"/>
            <a:ext cx="7467600" cy="709612"/>
          </a:xfrm>
          <a:prstGeom prst="rect">
            <a:avLst/>
          </a:prstGeom>
        </p:spPr>
        <p:txBody>
          <a:bodyPr vert="horz" wrap="square" lIns="91440" tIns="45720" rIns="91440" bIns="45720" numCol="1" anchor="b" anchorCtr="0" compatLnSpc="1">
            <a:prstTxWarp prst="textNoShape">
              <a:avLst/>
            </a:prstTxWarp>
            <a:normAutofit/>
          </a:bodyPr>
          <a:lstStyle/>
          <a:p>
            <a:pPr lvl="0"/>
            <a:r>
              <a:rPr lang="zh-TW" altLang="en-US" dirty="0"/>
              <a:t>按一下以編輯母片標題樣式</a:t>
            </a:r>
            <a:endParaRPr lang="en-US" dirty="0"/>
          </a:p>
        </p:txBody>
      </p:sp>
      <p:sp>
        <p:nvSpPr>
          <p:cNvPr id="1028" name="文字版面配置區 12"/>
          <p:cNvSpPr>
            <a:spLocks noGrp="1"/>
          </p:cNvSpPr>
          <p:nvPr>
            <p:ph type="body" idx="1"/>
          </p:nvPr>
        </p:nvSpPr>
        <p:spPr bwMode="auto">
          <a:xfrm>
            <a:off x="468313" y="981075"/>
            <a:ext cx="8135937" cy="5688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ltLang="zh-TW"/>
          </a:p>
        </p:txBody>
      </p:sp>
      <p:sp>
        <p:nvSpPr>
          <p:cNvPr id="7" name="直線接點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a:lstStyle/>
          <a:p>
            <a:pPr eaLnBrk="1" fontAlgn="auto" hangingPunct="1">
              <a:spcBef>
                <a:spcPts val="0"/>
              </a:spcBef>
              <a:spcAft>
                <a:spcPts val="0"/>
              </a:spcAft>
              <a:defRPr/>
            </a:pPr>
            <a:endParaRPr kumimoji="0" lang="en-US" sz="1800">
              <a:latin typeface="+mn-lt"/>
              <a:ea typeface="+mn-ea"/>
            </a:endParaRPr>
          </a:p>
        </p:txBody>
      </p:sp>
      <p:sp>
        <p:nvSpPr>
          <p:cNvPr id="1030" name="直線接點 8"/>
          <p:cNvSpPr>
            <a:spLocks noChangeShapeType="1"/>
          </p:cNvSpPr>
          <p:nvPr/>
        </p:nvSpPr>
        <p:spPr bwMode="auto">
          <a:xfrm>
            <a:off x="8991600" y="0"/>
            <a:ext cx="0" cy="6858000"/>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zh-TW" altLang="en-US"/>
          </a:p>
        </p:txBody>
      </p:sp>
      <p:sp>
        <p:nvSpPr>
          <p:cNvPr id="10" name="矩形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kumimoji="0" lang="en-US" sz="1800"/>
          </a:p>
        </p:txBody>
      </p:sp>
      <p:sp>
        <p:nvSpPr>
          <p:cNvPr id="1032" name="直線接點 10"/>
          <p:cNvSpPr>
            <a:spLocks noChangeShapeType="1"/>
          </p:cNvSpPr>
          <p:nvPr/>
        </p:nvSpPr>
        <p:spPr bwMode="auto">
          <a:xfrm>
            <a:off x="8915400" y="0"/>
            <a:ext cx="0" cy="6858000"/>
          </a:xfrm>
          <a:prstGeom prst="line">
            <a:avLst/>
          </a:prstGeom>
          <a:noFill/>
          <a:ln w="9525">
            <a:solidFill>
              <a:schemeClr val="accent1"/>
            </a:solidFill>
            <a:round/>
            <a:headEnd/>
            <a:tailEnd/>
          </a:ln>
          <a:extLst>
            <a:ext uri="{909E8E84-426E-40DD-AFC4-6F175D3DCCD1}">
              <a14:hiddenFill xmlns:a14="http://schemas.microsoft.com/office/drawing/2010/main">
                <a:noFill/>
              </a14:hiddenFill>
            </a:ext>
          </a:extLst>
        </p:spPr>
        <p:txBody>
          <a:bodyPr/>
          <a:lstStyle/>
          <a:p>
            <a:endParaRPr lang="zh-TW" altLang="en-US"/>
          </a:p>
        </p:txBody>
      </p:sp>
      <p:cxnSp>
        <p:nvCxnSpPr>
          <p:cNvPr id="15" name="直線接點 14"/>
          <p:cNvCxnSpPr/>
          <p:nvPr userDrawn="1"/>
        </p:nvCxnSpPr>
        <p:spPr>
          <a:xfrm>
            <a:off x="214313" y="868363"/>
            <a:ext cx="8429625" cy="1587"/>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直線接點 18"/>
          <p:cNvCxnSpPr/>
          <p:nvPr userDrawn="1"/>
        </p:nvCxnSpPr>
        <p:spPr>
          <a:xfrm>
            <a:off x="188882" y="920737"/>
            <a:ext cx="8429684" cy="1588"/>
          </a:xfrm>
          <a:prstGeom prst="line">
            <a:avLst/>
          </a:prstGeom>
          <a:ln>
            <a:solidFill>
              <a:schemeClr val="accent1">
                <a:lumMod val="60000"/>
                <a:lumOff val="40000"/>
              </a:schemeClr>
            </a:solidFil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12" name="橢圓 11"/>
          <p:cNvSpPr/>
          <p:nvPr userDrawn="1"/>
        </p:nvSpPr>
        <p:spPr>
          <a:xfrm>
            <a:off x="8636000" y="6230938"/>
            <a:ext cx="365125" cy="365125"/>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kumimoji="0" lang="en-US" sz="1800" dirty="0"/>
          </a:p>
        </p:txBody>
      </p:sp>
      <p:sp>
        <p:nvSpPr>
          <p:cNvPr id="14" name="矩形 13"/>
          <p:cNvSpPr/>
          <p:nvPr userDrawn="1"/>
        </p:nvSpPr>
        <p:spPr>
          <a:xfrm>
            <a:off x="8405813" y="6230938"/>
            <a:ext cx="780983" cy="369332"/>
          </a:xfrm>
          <a:prstGeom prst="rect">
            <a:avLst/>
          </a:prstGeom>
        </p:spPr>
        <p:txBody>
          <a:bodyPr wrap="none">
            <a:spAutoFit/>
          </a:bodyPr>
          <a:lstStyle>
            <a:lvl1pPr eaLnBrk="0" hangingPunct="0">
              <a:defRPr kumimoji="1" sz="1600">
                <a:solidFill>
                  <a:schemeClr val="tx1"/>
                </a:solidFill>
                <a:latin typeface="Arial" panose="020B0604020202020204" pitchFamily="34" charset="0"/>
                <a:ea typeface="新細明體" panose="02020500000000000000" pitchFamily="18" charset="-120"/>
              </a:defRPr>
            </a:lvl1pPr>
            <a:lvl2pPr marL="742950" indent="-285750" eaLnBrk="0" hangingPunct="0">
              <a:defRPr kumimoji="1" sz="1600">
                <a:solidFill>
                  <a:schemeClr val="tx1"/>
                </a:solidFill>
                <a:latin typeface="Arial" panose="020B0604020202020204" pitchFamily="34" charset="0"/>
                <a:ea typeface="新細明體" panose="02020500000000000000" pitchFamily="18" charset="-120"/>
              </a:defRPr>
            </a:lvl2pPr>
            <a:lvl3pPr marL="1143000" indent="-228600" eaLnBrk="0" hangingPunct="0">
              <a:defRPr kumimoji="1" sz="1600">
                <a:solidFill>
                  <a:schemeClr val="tx1"/>
                </a:solidFill>
                <a:latin typeface="Arial" panose="020B0604020202020204" pitchFamily="34" charset="0"/>
                <a:ea typeface="新細明體" panose="02020500000000000000" pitchFamily="18" charset="-120"/>
              </a:defRPr>
            </a:lvl3pPr>
            <a:lvl4pPr marL="1600200" indent="-228600" eaLnBrk="0" hangingPunct="0">
              <a:defRPr kumimoji="1" sz="1600">
                <a:solidFill>
                  <a:schemeClr val="tx1"/>
                </a:solidFill>
                <a:latin typeface="Arial" panose="020B0604020202020204" pitchFamily="34" charset="0"/>
                <a:ea typeface="新細明體" panose="02020500000000000000" pitchFamily="18" charset="-120"/>
              </a:defRPr>
            </a:lvl4pPr>
            <a:lvl5pPr marL="2057400" indent="-228600" eaLnBrk="0" hangingPunct="0">
              <a:defRPr kumimoji="1" sz="16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0"/>
              </a:spcBef>
              <a:spcAft>
                <a:spcPct val="0"/>
              </a:spcAft>
              <a:defRPr kumimoji="1" sz="16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0"/>
              </a:spcBef>
              <a:spcAft>
                <a:spcPct val="0"/>
              </a:spcAft>
              <a:defRPr kumimoji="1" sz="16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0"/>
              </a:spcBef>
              <a:spcAft>
                <a:spcPct val="0"/>
              </a:spcAft>
              <a:defRPr kumimoji="1" sz="16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0"/>
              </a:spcBef>
              <a:spcAft>
                <a:spcPct val="0"/>
              </a:spcAft>
              <a:defRPr kumimoji="1" sz="1600">
                <a:solidFill>
                  <a:schemeClr val="tx1"/>
                </a:solidFill>
                <a:latin typeface="Arial" panose="020B0604020202020204" pitchFamily="34" charset="0"/>
                <a:ea typeface="新細明體" panose="02020500000000000000" pitchFamily="18" charset="-120"/>
              </a:defRPr>
            </a:lvl9pPr>
          </a:lstStyle>
          <a:p>
            <a:pPr eaLnBrk="1" hangingPunct="1">
              <a:defRPr/>
            </a:pPr>
            <a:fld id="{598261DC-4F96-4556-9C28-A466A1AFAEC4}" type="slidenum">
              <a:rPr kumimoji="0" lang="zh-TW" altLang="en-US" sz="1800" smtClean="0">
                <a:solidFill>
                  <a:srgbClr val="862110"/>
                </a:solidFill>
                <a:latin typeface="Calibri" panose="020F0502020204030204" pitchFamily="34" charset="0"/>
              </a:rPr>
              <a:pPr eaLnBrk="1" hangingPunct="1">
                <a:defRPr/>
              </a:pPr>
              <a:t>‹#›</a:t>
            </a:fld>
            <a:r>
              <a:rPr kumimoji="0" lang="en-US" altLang="zh-TW" sz="1800" dirty="0">
                <a:solidFill>
                  <a:srgbClr val="862110"/>
                </a:solidFill>
                <a:latin typeface="Calibri" panose="020F0502020204030204" pitchFamily="34" charset="0"/>
              </a:rPr>
              <a:t>/18</a:t>
            </a:r>
          </a:p>
        </p:txBody>
      </p:sp>
    </p:spTree>
  </p:cSld>
  <p:clrMap bg1="lt1" tx1="dk1" bg2="lt2" tx2="dk2" accent1="accent1" accent2="accent2" accent3="accent3" accent4="accent4" accent5="accent5" accent6="accent6" hlink="hlink" folHlink="folHlink"/>
  <p:sldLayoutIdLst>
    <p:sldLayoutId id="2147484114" r:id="rId1"/>
    <p:sldLayoutId id="2147484112" r:id="rId2"/>
    <p:sldLayoutId id="2147484115" r:id="rId3"/>
    <p:sldLayoutId id="2147484113" r:id="rId4"/>
  </p:sldLayoutIdLst>
  <p:txStyles>
    <p:titleStyle>
      <a:lvl1pPr algn="l" rtl="0" eaLnBrk="0" fontAlgn="base" hangingPunct="0">
        <a:spcBef>
          <a:spcPct val="0"/>
        </a:spcBef>
        <a:spcAft>
          <a:spcPct val="0"/>
        </a:spcAft>
        <a:defRPr sz="3200" kern="1200" cap="small">
          <a:solidFill>
            <a:schemeClr val="tx1"/>
          </a:solidFill>
          <a:latin typeface="Calibri" pitchFamily="34" charset="0"/>
          <a:ea typeface="標楷體" pitchFamily="65" charset="-120"/>
          <a:cs typeface="+mj-cs"/>
        </a:defRPr>
      </a:lvl1pPr>
      <a:lvl2pPr algn="l" rtl="0" eaLnBrk="0" fontAlgn="base" hangingPunct="0">
        <a:spcBef>
          <a:spcPct val="0"/>
        </a:spcBef>
        <a:spcAft>
          <a:spcPct val="0"/>
        </a:spcAft>
        <a:defRPr sz="3200">
          <a:solidFill>
            <a:schemeClr val="tx1"/>
          </a:solidFill>
          <a:latin typeface="Calibri" pitchFamily="34" charset="0"/>
          <a:ea typeface="標楷體" pitchFamily="65" charset="-120"/>
        </a:defRPr>
      </a:lvl2pPr>
      <a:lvl3pPr algn="l" rtl="0" eaLnBrk="0" fontAlgn="base" hangingPunct="0">
        <a:spcBef>
          <a:spcPct val="0"/>
        </a:spcBef>
        <a:spcAft>
          <a:spcPct val="0"/>
        </a:spcAft>
        <a:defRPr sz="3200">
          <a:solidFill>
            <a:schemeClr val="tx1"/>
          </a:solidFill>
          <a:latin typeface="Calibri" pitchFamily="34" charset="0"/>
          <a:ea typeface="標楷體" pitchFamily="65" charset="-120"/>
        </a:defRPr>
      </a:lvl3pPr>
      <a:lvl4pPr algn="l" rtl="0" eaLnBrk="0" fontAlgn="base" hangingPunct="0">
        <a:spcBef>
          <a:spcPct val="0"/>
        </a:spcBef>
        <a:spcAft>
          <a:spcPct val="0"/>
        </a:spcAft>
        <a:defRPr sz="3200">
          <a:solidFill>
            <a:schemeClr val="tx1"/>
          </a:solidFill>
          <a:latin typeface="Calibri" pitchFamily="34" charset="0"/>
          <a:ea typeface="標楷體" pitchFamily="65" charset="-120"/>
        </a:defRPr>
      </a:lvl4pPr>
      <a:lvl5pPr algn="l" rtl="0" eaLnBrk="0" fontAlgn="base" hangingPunct="0">
        <a:spcBef>
          <a:spcPct val="0"/>
        </a:spcBef>
        <a:spcAft>
          <a:spcPct val="0"/>
        </a:spcAft>
        <a:defRPr sz="3200">
          <a:solidFill>
            <a:schemeClr val="tx1"/>
          </a:solidFill>
          <a:latin typeface="Calibri" pitchFamily="34" charset="0"/>
          <a:ea typeface="標楷體" pitchFamily="65" charset="-120"/>
        </a:defRPr>
      </a:lvl5pPr>
      <a:lvl6pPr marL="457200" algn="l" rtl="0" fontAlgn="base">
        <a:spcBef>
          <a:spcPct val="0"/>
        </a:spcBef>
        <a:spcAft>
          <a:spcPct val="0"/>
        </a:spcAft>
        <a:defRPr sz="3100" b="1">
          <a:solidFill>
            <a:schemeClr val="tx2"/>
          </a:solidFill>
          <a:latin typeface="標楷體" pitchFamily="65" charset="-120"/>
          <a:ea typeface="標楷體" pitchFamily="65" charset="-120"/>
        </a:defRPr>
      </a:lvl6pPr>
      <a:lvl7pPr marL="914400" algn="l" rtl="0" fontAlgn="base">
        <a:spcBef>
          <a:spcPct val="0"/>
        </a:spcBef>
        <a:spcAft>
          <a:spcPct val="0"/>
        </a:spcAft>
        <a:defRPr sz="3100" b="1">
          <a:solidFill>
            <a:schemeClr val="tx2"/>
          </a:solidFill>
          <a:latin typeface="標楷體" pitchFamily="65" charset="-120"/>
          <a:ea typeface="標楷體" pitchFamily="65" charset="-120"/>
        </a:defRPr>
      </a:lvl7pPr>
      <a:lvl8pPr marL="1371600" algn="l" rtl="0" fontAlgn="base">
        <a:spcBef>
          <a:spcPct val="0"/>
        </a:spcBef>
        <a:spcAft>
          <a:spcPct val="0"/>
        </a:spcAft>
        <a:defRPr sz="3100" b="1">
          <a:solidFill>
            <a:schemeClr val="tx2"/>
          </a:solidFill>
          <a:latin typeface="標楷體" pitchFamily="65" charset="-120"/>
          <a:ea typeface="標楷體" pitchFamily="65" charset="-120"/>
        </a:defRPr>
      </a:lvl8pPr>
      <a:lvl9pPr marL="1828800" algn="l" rtl="0" fontAlgn="base">
        <a:spcBef>
          <a:spcPct val="0"/>
        </a:spcBef>
        <a:spcAft>
          <a:spcPct val="0"/>
        </a:spcAft>
        <a:defRPr sz="3100" b="1">
          <a:solidFill>
            <a:schemeClr val="tx2"/>
          </a:solidFill>
          <a:latin typeface="標楷體" pitchFamily="65" charset="-120"/>
          <a:ea typeface="標楷體" pitchFamily="65" charset="-120"/>
        </a:defRPr>
      </a:lvl9pPr>
    </p:titleStyle>
    <p:bodyStyle>
      <a:lvl1pPr marL="273050" indent="-273050" algn="l" rtl="0" eaLnBrk="0" fontAlgn="base" hangingPunct="0">
        <a:spcBef>
          <a:spcPts val="600"/>
        </a:spcBef>
        <a:spcAft>
          <a:spcPct val="0"/>
        </a:spcAft>
        <a:buClr>
          <a:schemeClr val="accent1"/>
        </a:buClr>
        <a:buSzPct val="70000"/>
        <a:buFont typeface="Wingdings" panose="05000000000000000000" pitchFamily="2" charset="2"/>
        <a:buChar char=""/>
        <a:defRPr sz="2600" kern="1200">
          <a:solidFill>
            <a:schemeClr val="tx1"/>
          </a:solidFill>
          <a:latin typeface="+mn-lt"/>
          <a:ea typeface="+mn-ea"/>
          <a:cs typeface="+mn-cs"/>
        </a:defRPr>
      </a:lvl1pPr>
      <a:lvl2pPr marL="639763" indent="-273050" algn="l" rtl="0" eaLnBrk="0" fontAlgn="base" hangingPunct="0">
        <a:spcBef>
          <a:spcPct val="20000"/>
        </a:spcBef>
        <a:spcAft>
          <a:spcPct val="0"/>
        </a:spcAft>
        <a:buClr>
          <a:schemeClr val="accent1"/>
        </a:buClr>
        <a:buSzPct val="80000"/>
        <a:buFont typeface="Wingdings 2" panose="05020102010507070707" pitchFamily="18" charset="2"/>
        <a:buChar char=""/>
        <a:defRPr sz="2300" kern="1200">
          <a:solidFill>
            <a:schemeClr val="tx1"/>
          </a:solidFill>
          <a:latin typeface="+mn-lt"/>
          <a:ea typeface="+mn-ea"/>
          <a:cs typeface="+mn-cs"/>
        </a:defRPr>
      </a:lvl2pPr>
      <a:lvl3pPr marL="914400" indent="-182563" algn="l" rtl="0" eaLnBrk="0" fontAlgn="base" hangingPunct="0">
        <a:spcBef>
          <a:spcPct val="20000"/>
        </a:spcBef>
        <a:spcAft>
          <a:spcPct val="0"/>
        </a:spcAft>
        <a:buClr>
          <a:srgbClr val="E0752F"/>
        </a:buClr>
        <a:buSzPct val="60000"/>
        <a:buFont typeface="Wingdings" panose="05000000000000000000" pitchFamily="2" charset="2"/>
        <a:buChar char=""/>
        <a:defRPr sz="2100" kern="1200">
          <a:solidFill>
            <a:schemeClr val="tx1"/>
          </a:solidFill>
          <a:latin typeface="+mn-lt"/>
          <a:ea typeface="+mn-ea"/>
          <a:cs typeface="+mn-cs"/>
        </a:defRPr>
      </a:lvl3pPr>
      <a:lvl4pPr marL="1187450" indent="-182563" algn="l" rtl="0" eaLnBrk="0" fontAlgn="base" hangingPunct="0">
        <a:spcBef>
          <a:spcPct val="20000"/>
        </a:spcBef>
        <a:spcAft>
          <a:spcPct val="0"/>
        </a:spcAft>
        <a:buClr>
          <a:srgbClr val="FEC3AE"/>
        </a:buClr>
        <a:buSzPct val="60000"/>
        <a:buFont typeface="Wingdings" panose="05000000000000000000" pitchFamily="2" charset="2"/>
        <a:buChar char=""/>
        <a:defRPr kern="1200">
          <a:solidFill>
            <a:schemeClr val="tx1"/>
          </a:solidFill>
          <a:latin typeface="+mn-lt"/>
          <a:ea typeface="+mn-ea"/>
          <a:cs typeface="+mn-cs"/>
        </a:defRPr>
      </a:lvl4pPr>
      <a:lvl5pPr marL="1462088" indent="-182563" algn="l" rtl="0" eaLnBrk="0" fontAlgn="base" hangingPunct="0">
        <a:spcBef>
          <a:spcPct val="20000"/>
        </a:spcBef>
        <a:spcAft>
          <a:spcPct val="0"/>
        </a:spcAft>
        <a:buClr>
          <a:srgbClr val="BDCAE9"/>
        </a:buClr>
        <a:buSzPct val="68000"/>
        <a:buFont typeface="Wingdings 2" panose="05020102010507070707" pitchFamily="18" charset="2"/>
        <a:buChar char=""/>
        <a:defRPr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arxiv.org/abs/1707.02921"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9.tiff"/></Relationships>
</file>

<file path=ppt/slides/_rels/slide11.xml.rels><?xml version="1.0" encoding="UTF-8" standalone="yes"?>
<Relationships xmlns="http://schemas.openxmlformats.org/package/2006/relationships"><Relationship Id="rId3" Type="http://schemas.openxmlformats.org/officeDocument/2006/relationships/hyperlink" Target="https://arxiv.org/abs/1808.08718"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0.tiff"/></Relationships>
</file>

<file path=ppt/slides/_rels/slide12.xml.rels><?xml version="1.0" encoding="UTF-8" standalone="yes"?>
<Relationships xmlns="http://schemas.openxmlformats.org/package/2006/relationships"><Relationship Id="rId3" Type="http://schemas.openxmlformats.org/officeDocument/2006/relationships/hyperlink" Target="http://www.robots.ox.ac.uk/~vgg/data/vgg_face2/"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2.tiff"/></Relationships>
</file>

<file path=ppt/slides/_rels/slide14.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3.tiff"/><Relationship Id="rId1" Type="http://schemas.openxmlformats.org/officeDocument/2006/relationships/slideLayout" Target="../slideLayouts/slideLayout3.xml"/><Relationship Id="rId4" Type="http://schemas.openxmlformats.org/officeDocument/2006/relationships/image" Target="../media/image15.tiff"/></Relationships>
</file>

<file path=ppt/slides/_rels/slide15.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image" Target="../media/image16.tiff"/><Relationship Id="rId1" Type="http://schemas.openxmlformats.org/officeDocument/2006/relationships/slideLayout" Target="../slideLayouts/slideLayout3.xml"/><Relationship Id="rId4" Type="http://schemas.openxmlformats.org/officeDocument/2006/relationships/image" Target="../media/image18.tif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4.tiff"/></Relationships>
</file>

<file path=ppt/slides/_rels/slide6.xml.rels><?xml version="1.0" encoding="UTF-8" standalone="yes"?>
<Relationships xmlns="http://schemas.openxmlformats.org/package/2006/relationships"><Relationship Id="rId3" Type="http://schemas.openxmlformats.org/officeDocument/2006/relationships/hyperlink" Target="http://personal.ie.cuhk.edu.hk/~ccloy/files/eccv_2014_deepresolution.pdf"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hyperlink" Target="https://arxiv.org/abs/1608.00367"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hyperlink" Target="https://arxiv.org/abs/1511.04587"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7.tiff"/></Relationships>
</file>

<file path=ppt/slides/_rels/slide9.xml.rels><?xml version="1.0" encoding="UTF-8" standalone="yes"?>
<Relationships xmlns="http://schemas.openxmlformats.org/package/2006/relationships"><Relationship Id="rId3" Type="http://schemas.openxmlformats.org/officeDocument/2006/relationships/hyperlink" Target="https://arxiv.org/abs/1609.04802"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1403350" y="1916113"/>
            <a:ext cx="6911975" cy="2089150"/>
          </a:xfrm>
        </p:spPr>
        <p:txBody>
          <a:bodyPr anchor="ctr">
            <a:normAutofit/>
          </a:bodyPr>
          <a:lstStyle/>
          <a:p>
            <a:pPr algn="ctr" eaLnBrk="1" hangingPunct="1">
              <a:defRPr/>
            </a:pPr>
            <a:r>
              <a:rPr lang="en-US" altLang="zh-TW" sz="4000" cap="none" dirty="0">
                <a:effectLst>
                  <a:outerShdw blurRad="38100" dist="38100" dir="2700000" algn="tl">
                    <a:srgbClr val="C0C0C0"/>
                  </a:outerShdw>
                </a:effectLst>
              </a:rPr>
              <a:t>Weekly Report</a:t>
            </a:r>
          </a:p>
        </p:txBody>
      </p:sp>
      <p:sp>
        <p:nvSpPr>
          <p:cNvPr id="3" name="Text Box 6"/>
          <p:cNvSpPr txBox="1">
            <a:spLocks noChangeArrowheads="1"/>
          </p:cNvSpPr>
          <p:nvPr/>
        </p:nvSpPr>
        <p:spPr bwMode="auto">
          <a:xfrm>
            <a:off x="1835150" y="4005263"/>
            <a:ext cx="6553200" cy="1077218"/>
          </a:xfrm>
          <a:prstGeom prst="rect">
            <a:avLst/>
          </a:prstGeom>
          <a:noFill/>
          <a:ln w="9525">
            <a:noFill/>
            <a:miter lim="800000"/>
            <a:headEnd/>
            <a:tailEnd/>
          </a:ln>
          <a:effectLst/>
        </p:spPr>
        <p:txBody>
          <a:bodyPr>
            <a:spAutoFit/>
          </a:bodyPr>
          <a:lstStyle/>
          <a:p>
            <a:pPr algn="ctr" eaLnBrk="1" hangingPunct="1">
              <a:defRPr/>
            </a:pPr>
            <a:r>
              <a:rPr kumimoji="0" lang="en-US" altLang="zh-TW" sz="2200" dirty="0">
                <a:effectLst>
                  <a:outerShdw blurRad="38100" dist="38100" dir="2700000" algn="tl">
                    <a:srgbClr val="C0C0C0"/>
                  </a:outerShdw>
                </a:effectLst>
                <a:latin typeface="+mj-lt"/>
              </a:rPr>
              <a:t>Presenter: Sheng-</a:t>
            </a:r>
            <a:r>
              <a:rPr kumimoji="0" lang="en-US" altLang="zh-TW" sz="2200" dirty="0" err="1">
                <a:effectLst>
                  <a:outerShdw blurRad="38100" dist="38100" dir="2700000" algn="tl">
                    <a:srgbClr val="C0C0C0"/>
                  </a:outerShdw>
                </a:effectLst>
                <a:latin typeface="+mj-lt"/>
              </a:rPr>
              <a:t>Hsing</a:t>
            </a:r>
            <a:r>
              <a:rPr kumimoji="0" lang="en-US" altLang="zh-TW" sz="2200" dirty="0">
                <a:effectLst>
                  <a:outerShdw blurRad="38100" dist="38100" dir="2700000" algn="tl">
                    <a:srgbClr val="C0C0C0"/>
                  </a:outerShdw>
                </a:effectLst>
                <a:latin typeface="+mj-lt"/>
              </a:rPr>
              <a:t> Hsiao</a:t>
            </a:r>
          </a:p>
          <a:p>
            <a:pPr algn="ctr" eaLnBrk="1" hangingPunct="1">
              <a:defRPr/>
            </a:pPr>
            <a:r>
              <a:rPr kumimoji="0" lang="en-US" altLang="zh-TW" sz="2200" dirty="0">
                <a:effectLst>
                  <a:outerShdw blurRad="38100" dist="38100" dir="2700000" algn="tl">
                    <a:srgbClr val="C0C0C0"/>
                  </a:outerShdw>
                </a:effectLst>
                <a:latin typeface="+mj-lt"/>
              </a:rPr>
              <a:t>Advisor: </a:t>
            </a:r>
            <a:r>
              <a:rPr kumimoji="0" lang="en-US" altLang="zh-TW" sz="2200" dirty="0" err="1">
                <a:effectLst>
                  <a:outerShdw blurRad="38100" dist="38100" dir="2700000" algn="tl">
                    <a:srgbClr val="C0C0C0"/>
                  </a:outerShdw>
                </a:effectLst>
                <a:latin typeface="+mj-lt"/>
              </a:rPr>
              <a:t>Jyh-Shing</a:t>
            </a:r>
            <a:r>
              <a:rPr kumimoji="0" lang="en-US" altLang="zh-TW" sz="2200" dirty="0">
                <a:effectLst>
                  <a:outerShdw blurRad="38100" dist="38100" dir="2700000" algn="tl">
                    <a:srgbClr val="C0C0C0"/>
                  </a:outerShdw>
                </a:effectLst>
                <a:latin typeface="+mj-lt"/>
              </a:rPr>
              <a:t> Roger Jang</a:t>
            </a:r>
            <a:endParaRPr kumimoji="0" lang="en-US" altLang="zh-TW" sz="2000" dirty="0">
              <a:effectLst>
                <a:outerShdw blurRad="38100" dist="38100" dir="2700000" algn="tl">
                  <a:srgbClr val="C0C0C0"/>
                </a:outerShdw>
              </a:effectLst>
              <a:latin typeface="+mj-lt"/>
            </a:endParaRPr>
          </a:p>
          <a:p>
            <a:pPr algn="ctr" eaLnBrk="1" hangingPunct="1">
              <a:defRPr/>
            </a:pPr>
            <a:r>
              <a:rPr kumimoji="0" lang="en-US" altLang="zh-TW" sz="2000" dirty="0">
                <a:effectLst>
                  <a:outerShdw blurRad="38100" dist="38100" dir="2700000" algn="tl">
                    <a:srgbClr val="C0C0C0"/>
                  </a:outerShdw>
                </a:effectLst>
                <a:latin typeface="+mj-lt"/>
              </a:rPr>
              <a:t>Dept. of CSIE, National Taiwan University, Taiwan</a:t>
            </a:r>
            <a:endParaRPr kumimoji="0" lang="en-US" altLang="zh-TW" sz="2000" baseline="30000" dirty="0">
              <a:effectLst>
                <a:outerShdw blurRad="38100" dist="38100" dir="2700000" algn="tl">
                  <a:srgbClr val="C0C0C0"/>
                </a:outerShdw>
              </a:effectLst>
              <a:latin typeface="+mj-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9270ABE-593E-6044-A657-0A03B91652B2}"/>
              </a:ext>
            </a:extLst>
          </p:cNvPr>
          <p:cNvSpPr>
            <a:spLocks noGrp="1"/>
          </p:cNvSpPr>
          <p:nvPr>
            <p:ph type="title"/>
          </p:nvPr>
        </p:nvSpPr>
        <p:spPr/>
        <p:txBody>
          <a:bodyPr>
            <a:normAutofit/>
          </a:bodyPr>
          <a:lstStyle/>
          <a:p>
            <a:r>
              <a:rPr lang="en" altLang="zh-TW" dirty="0"/>
              <a:t>Training Super-Resolution</a:t>
            </a:r>
          </a:p>
        </p:txBody>
      </p:sp>
      <p:sp>
        <p:nvSpPr>
          <p:cNvPr id="3" name="內容版面配置區 2">
            <a:extLst>
              <a:ext uri="{FF2B5EF4-FFF2-40B4-BE49-F238E27FC236}">
                <a16:creationId xmlns:a16="http://schemas.microsoft.com/office/drawing/2014/main" id="{9B05A35F-FBD6-7644-8BA1-EC08E86F31BB}"/>
              </a:ext>
            </a:extLst>
          </p:cNvPr>
          <p:cNvSpPr>
            <a:spLocks noGrp="1"/>
          </p:cNvSpPr>
          <p:nvPr>
            <p:ph idx="1"/>
          </p:nvPr>
        </p:nvSpPr>
        <p:spPr/>
        <p:txBody>
          <a:bodyPr/>
          <a:lstStyle/>
          <a:p>
            <a:r>
              <a:rPr lang="en" altLang="zh-TW" dirty="0"/>
              <a:t>Super-Resolution</a:t>
            </a:r>
          </a:p>
          <a:p>
            <a:pPr lvl="1"/>
            <a:r>
              <a:rPr lang="en-US" altLang="zh-TW" dirty="0">
                <a:hlinkClick r:id="rId3"/>
              </a:rPr>
              <a:t>EDSR</a:t>
            </a:r>
            <a:r>
              <a:rPr lang="en-US" altLang="zh-TW" dirty="0"/>
              <a:t> (</a:t>
            </a:r>
            <a:r>
              <a:rPr lang="en" altLang="zh-TW" dirty="0"/>
              <a:t>Enhanced Deep Residual Networks for Single Image Super-Resolution , CVPRW2017</a:t>
            </a:r>
            <a:r>
              <a:rPr lang="en-US" altLang="zh-TW" dirty="0"/>
              <a:t>)</a:t>
            </a:r>
          </a:p>
          <a:p>
            <a:pPr marL="366713" lvl="1" indent="0">
              <a:buNone/>
            </a:pPr>
            <a:endParaRPr lang="en-US" altLang="zh-TW" dirty="0"/>
          </a:p>
          <a:p>
            <a:pPr lvl="1"/>
            <a:endParaRPr kumimoji="1" lang="en" altLang="zh-TW" dirty="0"/>
          </a:p>
        </p:txBody>
      </p:sp>
      <p:pic>
        <p:nvPicPr>
          <p:cNvPr id="4" name="圖片 3">
            <a:extLst>
              <a:ext uri="{FF2B5EF4-FFF2-40B4-BE49-F238E27FC236}">
                <a16:creationId xmlns:a16="http://schemas.microsoft.com/office/drawing/2014/main" id="{1E720A03-1CCF-9946-8864-60BEA82D93A5}"/>
              </a:ext>
            </a:extLst>
          </p:cNvPr>
          <p:cNvPicPr>
            <a:picLocks noChangeAspect="1"/>
          </p:cNvPicPr>
          <p:nvPr/>
        </p:nvPicPr>
        <p:blipFill>
          <a:blip r:embed="rId4"/>
          <a:stretch>
            <a:fillRect/>
          </a:stretch>
        </p:blipFill>
        <p:spPr>
          <a:xfrm>
            <a:off x="1358733" y="2348910"/>
            <a:ext cx="6426533" cy="4320178"/>
          </a:xfrm>
          <a:prstGeom prst="rect">
            <a:avLst/>
          </a:prstGeom>
        </p:spPr>
      </p:pic>
    </p:spTree>
    <p:extLst>
      <p:ext uri="{BB962C8B-B14F-4D97-AF65-F5344CB8AC3E}">
        <p14:creationId xmlns:p14="http://schemas.microsoft.com/office/powerpoint/2010/main" val="2804179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9270ABE-593E-6044-A657-0A03B91652B2}"/>
              </a:ext>
            </a:extLst>
          </p:cNvPr>
          <p:cNvSpPr>
            <a:spLocks noGrp="1"/>
          </p:cNvSpPr>
          <p:nvPr>
            <p:ph type="title"/>
          </p:nvPr>
        </p:nvSpPr>
        <p:spPr/>
        <p:txBody>
          <a:bodyPr>
            <a:normAutofit/>
          </a:bodyPr>
          <a:lstStyle/>
          <a:p>
            <a:r>
              <a:rPr lang="en" altLang="zh-TW" dirty="0"/>
              <a:t>Training Super-Resolution</a:t>
            </a:r>
          </a:p>
        </p:txBody>
      </p:sp>
      <p:sp>
        <p:nvSpPr>
          <p:cNvPr id="3" name="內容版面配置區 2">
            <a:extLst>
              <a:ext uri="{FF2B5EF4-FFF2-40B4-BE49-F238E27FC236}">
                <a16:creationId xmlns:a16="http://schemas.microsoft.com/office/drawing/2014/main" id="{9B05A35F-FBD6-7644-8BA1-EC08E86F31BB}"/>
              </a:ext>
            </a:extLst>
          </p:cNvPr>
          <p:cNvSpPr>
            <a:spLocks noGrp="1"/>
          </p:cNvSpPr>
          <p:nvPr>
            <p:ph idx="1"/>
          </p:nvPr>
        </p:nvSpPr>
        <p:spPr/>
        <p:txBody>
          <a:bodyPr/>
          <a:lstStyle/>
          <a:p>
            <a:r>
              <a:rPr lang="en" altLang="zh-TW" dirty="0"/>
              <a:t>Super-Resolution</a:t>
            </a:r>
          </a:p>
          <a:p>
            <a:pPr lvl="1"/>
            <a:r>
              <a:rPr lang="en-US" altLang="zh-TW" dirty="0">
                <a:hlinkClick r:id="rId3"/>
              </a:rPr>
              <a:t>WDSR</a:t>
            </a:r>
            <a:r>
              <a:rPr lang="en-US" altLang="zh-TW" dirty="0"/>
              <a:t> (</a:t>
            </a:r>
            <a:r>
              <a:rPr lang="en" altLang="zh-TW" dirty="0"/>
              <a:t>Wide Activation for Efficient and Accurate Image Super-Resolution, </a:t>
            </a:r>
            <a:r>
              <a:rPr lang="en-US" altLang="zh-TW" dirty="0"/>
              <a:t>CVPR Workshop 2018)</a:t>
            </a:r>
          </a:p>
          <a:p>
            <a:pPr marL="366713" lvl="1" indent="0">
              <a:buNone/>
            </a:pPr>
            <a:endParaRPr lang="en-US" altLang="zh-TW" dirty="0"/>
          </a:p>
          <a:p>
            <a:pPr lvl="1"/>
            <a:endParaRPr kumimoji="1" lang="en" altLang="zh-TW" dirty="0"/>
          </a:p>
        </p:txBody>
      </p:sp>
      <p:pic>
        <p:nvPicPr>
          <p:cNvPr id="5" name="圖片 4">
            <a:extLst>
              <a:ext uri="{FF2B5EF4-FFF2-40B4-BE49-F238E27FC236}">
                <a16:creationId xmlns:a16="http://schemas.microsoft.com/office/drawing/2014/main" id="{4BF8340E-7B31-6743-9A32-289AE66F55CC}"/>
              </a:ext>
            </a:extLst>
          </p:cNvPr>
          <p:cNvPicPr>
            <a:picLocks noChangeAspect="1"/>
          </p:cNvPicPr>
          <p:nvPr/>
        </p:nvPicPr>
        <p:blipFill>
          <a:blip r:embed="rId4"/>
          <a:stretch>
            <a:fillRect/>
          </a:stretch>
        </p:blipFill>
        <p:spPr>
          <a:xfrm>
            <a:off x="1763688" y="2300288"/>
            <a:ext cx="5245100" cy="4368800"/>
          </a:xfrm>
          <a:prstGeom prst="rect">
            <a:avLst/>
          </a:prstGeom>
        </p:spPr>
      </p:pic>
    </p:spTree>
    <p:extLst>
      <p:ext uri="{BB962C8B-B14F-4D97-AF65-F5344CB8AC3E}">
        <p14:creationId xmlns:p14="http://schemas.microsoft.com/office/powerpoint/2010/main" val="2023292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9270ABE-593E-6044-A657-0A03B91652B2}"/>
              </a:ext>
            </a:extLst>
          </p:cNvPr>
          <p:cNvSpPr>
            <a:spLocks noGrp="1"/>
          </p:cNvSpPr>
          <p:nvPr>
            <p:ph type="title"/>
          </p:nvPr>
        </p:nvSpPr>
        <p:spPr/>
        <p:txBody>
          <a:bodyPr>
            <a:normAutofit/>
          </a:bodyPr>
          <a:lstStyle/>
          <a:p>
            <a:r>
              <a:rPr lang="en" altLang="zh-TW" dirty="0"/>
              <a:t>Training Super-Resolution</a:t>
            </a:r>
          </a:p>
        </p:txBody>
      </p:sp>
      <p:sp>
        <p:nvSpPr>
          <p:cNvPr id="3" name="內容版面配置區 2">
            <a:extLst>
              <a:ext uri="{FF2B5EF4-FFF2-40B4-BE49-F238E27FC236}">
                <a16:creationId xmlns:a16="http://schemas.microsoft.com/office/drawing/2014/main" id="{9B05A35F-FBD6-7644-8BA1-EC08E86F31BB}"/>
              </a:ext>
            </a:extLst>
          </p:cNvPr>
          <p:cNvSpPr>
            <a:spLocks noGrp="1"/>
          </p:cNvSpPr>
          <p:nvPr>
            <p:ph idx="1"/>
          </p:nvPr>
        </p:nvSpPr>
        <p:spPr/>
        <p:txBody>
          <a:bodyPr/>
          <a:lstStyle/>
          <a:p>
            <a:r>
              <a:rPr lang="en-US" altLang="zh-TW" dirty="0">
                <a:hlinkClick r:id="rId3"/>
              </a:rPr>
              <a:t>VGGFace2</a:t>
            </a:r>
            <a:r>
              <a:rPr lang="en-US" altLang="zh-TW" dirty="0"/>
              <a:t> (A large scale image dataset for face recognition)</a:t>
            </a:r>
          </a:p>
          <a:p>
            <a:pPr lvl="1"/>
            <a:r>
              <a:rPr lang="en-US" altLang="zh-TW" dirty="0"/>
              <a:t>9,000 + identities</a:t>
            </a:r>
          </a:p>
          <a:p>
            <a:pPr lvl="1"/>
            <a:r>
              <a:rPr lang="en-US" altLang="zh-TW" dirty="0"/>
              <a:t>3.3 million + faces</a:t>
            </a:r>
          </a:p>
          <a:p>
            <a:pPr lvl="1"/>
            <a:r>
              <a:rPr lang="en-US" altLang="zh-TW" dirty="0"/>
              <a:t>362 ~ per-subject samples</a:t>
            </a:r>
          </a:p>
        </p:txBody>
      </p:sp>
    </p:spTree>
    <p:extLst>
      <p:ext uri="{BB962C8B-B14F-4D97-AF65-F5344CB8AC3E}">
        <p14:creationId xmlns:p14="http://schemas.microsoft.com/office/powerpoint/2010/main" val="2705172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9270ABE-593E-6044-A657-0A03B91652B2}"/>
              </a:ext>
            </a:extLst>
          </p:cNvPr>
          <p:cNvSpPr>
            <a:spLocks noGrp="1"/>
          </p:cNvSpPr>
          <p:nvPr>
            <p:ph type="title"/>
          </p:nvPr>
        </p:nvSpPr>
        <p:spPr/>
        <p:txBody>
          <a:bodyPr>
            <a:normAutofit/>
          </a:bodyPr>
          <a:lstStyle/>
          <a:p>
            <a:r>
              <a:rPr lang="en" altLang="zh-TW" dirty="0"/>
              <a:t>Training Super-Resolution</a:t>
            </a:r>
          </a:p>
        </p:txBody>
      </p:sp>
      <p:sp>
        <p:nvSpPr>
          <p:cNvPr id="3" name="內容版面配置區 2">
            <a:extLst>
              <a:ext uri="{FF2B5EF4-FFF2-40B4-BE49-F238E27FC236}">
                <a16:creationId xmlns:a16="http://schemas.microsoft.com/office/drawing/2014/main" id="{9B05A35F-FBD6-7644-8BA1-EC08E86F31BB}"/>
              </a:ext>
            </a:extLst>
          </p:cNvPr>
          <p:cNvSpPr>
            <a:spLocks noGrp="1"/>
          </p:cNvSpPr>
          <p:nvPr>
            <p:ph idx="1"/>
          </p:nvPr>
        </p:nvSpPr>
        <p:spPr/>
        <p:txBody>
          <a:bodyPr/>
          <a:lstStyle/>
          <a:p>
            <a:r>
              <a:rPr kumimoji="1" lang="en" altLang="zh-TW" dirty="0"/>
              <a:t>My method</a:t>
            </a:r>
          </a:p>
          <a:p>
            <a:pPr marL="881063" lvl="1" indent="-514350">
              <a:buFont typeface="+mj-lt"/>
              <a:buAutoNum type="arabicPeriod"/>
            </a:pPr>
            <a:r>
              <a:rPr kumimoji="1" lang="en" altLang="zh-TW" dirty="0"/>
              <a:t>Select images whose shape above 1k as our training data.</a:t>
            </a:r>
          </a:p>
          <a:p>
            <a:pPr marL="881063" lvl="1" indent="-514350">
              <a:buFont typeface="+mj-lt"/>
              <a:buAutoNum type="arabicPeriod"/>
            </a:pPr>
            <a:r>
              <a:rPr kumimoji="1" lang="en" altLang="zh-TW" dirty="0"/>
              <a:t>Face alignment </a:t>
            </a:r>
            <a:r>
              <a:rPr kumimoji="1" lang="en-US" altLang="zh-TW" dirty="0"/>
              <a:t>according </a:t>
            </a:r>
            <a:r>
              <a:rPr kumimoji="1" lang="en" altLang="zh-TW" dirty="0"/>
              <a:t>bounding boxes provided by the dataset.</a:t>
            </a:r>
          </a:p>
          <a:p>
            <a:pPr marL="881063" lvl="1" indent="-514350">
              <a:buFont typeface="+mj-lt"/>
              <a:buAutoNum type="arabicPeriod"/>
            </a:pPr>
            <a:r>
              <a:rPr kumimoji="1" lang="en" altLang="zh-TW" dirty="0"/>
              <a:t>Downscale these images x2, x3, x4.</a:t>
            </a:r>
          </a:p>
          <a:p>
            <a:pPr marL="881063" lvl="1" indent="-514350">
              <a:buFont typeface="+mj-lt"/>
              <a:buAutoNum type="arabicPeriod"/>
            </a:pPr>
            <a:endParaRPr kumimoji="1" lang="en" altLang="zh-TW" dirty="0"/>
          </a:p>
        </p:txBody>
      </p:sp>
      <p:pic>
        <p:nvPicPr>
          <p:cNvPr id="4" name="圖片 3">
            <a:extLst>
              <a:ext uri="{FF2B5EF4-FFF2-40B4-BE49-F238E27FC236}">
                <a16:creationId xmlns:a16="http://schemas.microsoft.com/office/drawing/2014/main" id="{EFF15A47-7EE0-7242-BAED-4278BCBD2EA5}"/>
              </a:ext>
            </a:extLst>
          </p:cNvPr>
          <p:cNvPicPr>
            <a:picLocks noChangeAspect="1"/>
          </p:cNvPicPr>
          <p:nvPr/>
        </p:nvPicPr>
        <p:blipFill>
          <a:blip r:embed="rId3"/>
          <a:stretch>
            <a:fillRect/>
          </a:stretch>
        </p:blipFill>
        <p:spPr>
          <a:xfrm>
            <a:off x="1050638" y="3648372"/>
            <a:ext cx="3167868" cy="3068960"/>
          </a:xfrm>
          <a:prstGeom prst="rect">
            <a:avLst/>
          </a:prstGeom>
        </p:spPr>
      </p:pic>
      <p:pic>
        <p:nvPicPr>
          <p:cNvPr id="5" name="圖片 4">
            <a:extLst>
              <a:ext uri="{FF2B5EF4-FFF2-40B4-BE49-F238E27FC236}">
                <a16:creationId xmlns:a16="http://schemas.microsoft.com/office/drawing/2014/main" id="{CFB80D0C-F089-9645-8897-47D5CFAA9E7A}"/>
              </a:ext>
            </a:extLst>
          </p:cNvPr>
          <p:cNvPicPr>
            <a:picLocks noChangeAspect="1"/>
          </p:cNvPicPr>
          <p:nvPr/>
        </p:nvPicPr>
        <p:blipFill>
          <a:blip r:embed="rId4"/>
          <a:stretch>
            <a:fillRect/>
          </a:stretch>
        </p:blipFill>
        <p:spPr>
          <a:xfrm>
            <a:off x="5118606" y="4016093"/>
            <a:ext cx="1179909" cy="1921058"/>
          </a:xfrm>
          <a:prstGeom prst="rect">
            <a:avLst/>
          </a:prstGeom>
        </p:spPr>
      </p:pic>
      <p:pic>
        <p:nvPicPr>
          <p:cNvPr id="6" name="圖片 5">
            <a:extLst>
              <a:ext uri="{FF2B5EF4-FFF2-40B4-BE49-F238E27FC236}">
                <a16:creationId xmlns:a16="http://schemas.microsoft.com/office/drawing/2014/main" id="{03A925D9-3B2B-9948-A500-840C643C40BC}"/>
              </a:ext>
            </a:extLst>
          </p:cNvPr>
          <p:cNvPicPr>
            <a:picLocks noChangeAspect="1"/>
          </p:cNvPicPr>
          <p:nvPr/>
        </p:nvPicPr>
        <p:blipFill>
          <a:blip r:embed="rId4"/>
          <a:stretch>
            <a:fillRect/>
          </a:stretch>
        </p:blipFill>
        <p:spPr>
          <a:xfrm>
            <a:off x="7092280" y="4016093"/>
            <a:ext cx="590367" cy="961200"/>
          </a:xfrm>
          <a:prstGeom prst="rect">
            <a:avLst/>
          </a:prstGeom>
        </p:spPr>
      </p:pic>
      <p:pic>
        <p:nvPicPr>
          <p:cNvPr id="7" name="圖片 6">
            <a:extLst>
              <a:ext uri="{FF2B5EF4-FFF2-40B4-BE49-F238E27FC236}">
                <a16:creationId xmlns:a16="http://schemas.microsoft.com/office/drawing/2014/main" id="{9F5EB391-8A6A-8946-B319-9B6A408AED7C}"/>
              </a:ext>
            </a:extLst>
          </p:cNvPr>
          <p:cNvPicPr>
            <a:picLocks noChangeAspect="1"/>
          </p:cNvPicPr>
          <p:nvPr/>
        </p:nvPicPr>
        <p:blipFill>
          <a:blip r:embed="rId4"/>
          <a:stretch>
            <a:fillRect/>
          </a:stretch>
        </p:blipFill>
        <p:spPr>
          <a:xfrm>
            <a:off x="7101711" y="5207184"/>
            <a:ext cx="296289" cy="482400"/>
          </a:xfrm>
          <a:prstGeom prst="rect">
            <a:avLst/>
          </a:prstGeom>
        </p:spPr>
      </p:pic>
      <p:cxnSp>
        <p:nvCxnSpPr>
          <p:cNvPr id="9" name="直線箭頭接點 8">
            <a:extLst>
              <a:ext uri="{FF2B5EF4-FFF2-40B4-BE49-F238E27FC236}">
                <a16:creationId xmlns:a16="http://schemas.microsoft.com/office/drawing/2014/main" id="{789259B3-3D59-324A-A724-C43E166D07CE}"/>
              </a:ext>
            </a:extLst>
          </p:cNvPr>
          <p:cNvCxnSpPr/>
          <p:nvPr/>
        </p:nvCxnSpPr>
        <p:spPr>
          <a:xfrm>
            <a:off x="4362237" y="4977293"/>
            <a:ext cx="57606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直線箭頭接點 9">
            <a:extLst>
              <a:ext uri="{FF2B5EF4-FFF2-40B4-BE49-F238E27FC236}">
                <a16:creationId xmlns:a16="http://schemas.microsoft.com/office/drawing/2014/main" id="{FADD4E5F-7B70-D144-BCD5-77D76ABC93B8}"/>
              </a:ext>
            </a:extLst>
          </p:cNvPr>
          <p:cNvCxnSpPr>
            <a:cxnSpLocks/>
          </p:cNvCxnSpPr>
          <p:nvPr/>
        </p:nvCxnSpPr>
        <p:spPr>
          <a:xfrm flipV="1">
            <a:off x="6378461" y="4973706"/>
            <a:ext cx="496118" cy="35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42781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C609095-8DE5-C341-B0C9-A602B1F5BA3D}"/>
              </a:ext>
            </a:extLst>
          </p:cNvPr>
          <p:cNvSpPr>
            <a:spLocks noGrp="1"/>
          </p:cNvSpPr>
          <p:nvPr>
            <p:ph type="title"/>
          </p:nvPr>
        </p:nvSpPr>
        <p:spPr/>
        <p:txBody>
          <a:bodyPr/>
          <a:lstStyle/>
          <a:p>
            <a:r>
              <a:rPr kumimoji="1" lang="en-US" altLang="zh-TW" dirty="0"/>
              <a:t>Demo</a:t>
            </a:r>
            <a:endParaRPr kumimoji="1" lang="zh-TW" altLang="en-US" dirty="0"/>
          </a:p>
        </p:txBody>
      </p:sp>
      <p:grpSp>
        <p:nvGrpSpPr>
          <p:cNvPr id="11" name="群組 10">
            <a:extLst>
              <a:ext uri="{FF2B5EF4-FFF2-40B4-BE49-F238E27FC236}">
                <a16:creationId xmlns:a16="http://schemas.microsoft.com/office/drawing/2014/main" id="{C2494293-031B-5546-B98C-A5E73CF9F207}"/>
              </a:ext>
            </a:extLst>
          </p:cNvPr>
          <p:cNvGrpSpPr/>
          <p:nvPr/>
        </p:nvGrpSpPr>
        <p:grpSpPr>
          <a:xfrm>
            <a:off x="4927438" y="1548692"/>
            <a:ext cx="2709537" cy="1327054"/>
            <a:chOff x="272" y="2719388"/>
            <a:chExt cx="2709537" cy="1327054"/>
          </a:xfrm>
        </p:grpSpPr>
        <p:pic>
          <p:nvPicPr>
            <p:cNvPr id="4" name="圖片 3">
              <a:extLst>
                <a:ext uri="{FF2B5EF4-FFF2-40B4-BE49-F238E27FC236}">
                  <a16:creationId xmlns:a16="http://schemas.microsoft.com/office/drawing/2014/main" id="{DC4F10C4-DB3B-9342-9575-17F852D37FDA}"/>
                </a:ext>
              </a:extLst>
            </p:cNvPr>
            <p:cNvPicPr>
              <a:picLocks noChangeAspect="1"/>
            </p:cNvPicPr>
            <p:nvPr/>
          </p:nvPicPr>
          <p:blipFill rotWithShape="1">
            <a:blip r:embed="rId2"/>
            <a:srcRect l="15800" t="22592" r="46906" b="55617"/>
            <a:stretch/>
          </p:blipFill>
          <p:spPr>
            <a:xfrm>
              <a:off x="272" y="2719388"/>
              <a:ext cx="1755005" cy="1327054"/>
            </a:xfrm>
            <a:prstGeom prst="rect">
              <a:avLst/>
            </a:prstGeom>
          </p:spPr>
        </p:pic>
        <p:sp>
          <p:nvSpPr>
            <p:cNvPr id="5" name="文字方塊 4">
              <a:extLst>
                <a:ext uri="{FF2B5EF4-FFF2-40B4-BE49-F238E27FC236}">
                  <a16:creationId xmlns:a16="http://schemas.microsoft.com/office/drawing/2014/main" id="{B57AC828-D2CB-D946-B0AB-CDBAD21E933F}"/>
                </a:ext>
              </a:extLst>
            </p:cNvPr>
            <p:cNvSpPr txBox="1"/>
            <p:nvPr/>
          </p:nvSpPr>
          <p:spPr>
            <a:xfrm>
              <a:off x="1995167" y="3209368"/>
              <a:ext cx="714642" cy="338554"/>
            </a:xfrm>
            <a:prstGeom prst="rect">
              <a:avLst/>
            </a:prstGeom>
            <a:noFill/>
          </p:spPr>
          <p:txBody>
            <a:bodyPr wrap="square" rtlCol="0">
              <a:spAutoFit/>
            </a:bodyPr>
            <a:lstStyle/>
            <a:p>
              <a:pPr algn="ctr"/>
              <a:r>
                <a:rPr kumimoji="1" lang="en-US" altLang="zh-TW" dirty="0"/>
                <a:t>HR</a:t>
              </a:r>
              <a:endParaRPr kumimoji="1" lang="zh-TW" altLang="en-US" dirty="0"/>
            </a:p>
          </p:txBody>
        </p:sp>
      </p:grpSp>
      <p:grpSp>
        <p:nvGrpSpPr>
          <p:cNvPr id="12" name="群組 11">
            <a:extLst>
              <a:ext uri="{FF2B5EF4-FFF2-40B4-BE49-F238E27FC236}">
                <a16:creationId xmlns:a16="http://schemas.microsoft.com/office/drawing/2014/main" id="{529F4231-E819-AF41-8F69-F635BA4174A2}"/>
              </a:ext>
            </a:extLst>
          </p:cNvPr>
          <p:cNvGrpSpPr/>
          <p:nvPr/>
        </p:nvGrpSpPr>
        <p:grpSpPr>
          <a:xfrm>
            <a:off x="4927438" y="3020743"/>
            <a:ext cx="2953179" cy="1327054"/>
            <a:chOff x="2926503" y="2719388"/>
            <a:chExt cx="2953179" cy="1327054"/>
          </a:xfrm>
        </p:grpSpPr>
        <p:pic>
          <p:nvPicPr>
            <p:cNvPr id="6" name="圖片 5">
              <a:extLst>
                <a:ext uri="{FF2B5EF4-FFF2-40B4-BE49-F238E27FC236}">
                  <a16:creationId xmlns:a16="http://schemas.microsoft.com/office/drawing/2014/main" id="{F4E6419D-4168-0B42-9A88-97325C636C10}"/>
                </a:ext>
              </a:extLst>
            </p:cNvPr>
            <p:cNvPicPr>
              <a:picLocks noChangeAspect="1"/>
            </p:cNvPicPr>
            <p:nvPr/>
          </p:nvPicPr>
          <p:blipFill rotWithShape="1">
            <a:blip r:embed="rId3"/>
            <a:srcRect l="15800" t="22381" r="46906" b="55865"/>
            <a:stretch/>
          </p:blipFill>
          <p:spPr>
            <a:xfrm>
              <a:off x="2926503" y="2719388"/>
              <a:ext cx="1755005" cy="1327054"/>
            </a:xfrm>
            <a:prstGeom prst="rect">
              <a:avLst/>
            </a:prstGeom>
          </p:spPr>
        </p:pic>
        <p:sp>
          <p:nvSpPr>
            <p:cNvPr id="7" name="文字方塊 6">
              <a:extLst>
                <a:ext uri="{FF2B5EF4-FFF2-40B4-BE49-F238E27FC236}">
                  <a16:creationId xmlns:a16="http://schemas.microsoft.com/office/drawing/2014/main" id="{82313ACC-932C-5C4C-AA57-20D73ED727E6}"/>
                </a:ext>
              </a:extLst>
            </p:cNvPr>
            <p:cNvSpPr txBox="1"/>
            <p:nvPr/>
          </p:nvSpPr>
          <p:spPr>
            <a:xfrm>
              <a:off x="4677757" y="3289043"/>
              <a:ext cx="1201925" cy="338554"/>
            </a:xfrm>
            <a:prstGeom prst="rect">
              <a:avLst/>
            </a:prstGeom>
            <a:noFill/>
          </p:spPr>
          <p:txBody>
            <a:bodyPr wrap="square" rtlCol="0">
              <a:spAutoFit/>
            </a:bodyPr>
            <a:lstStyle/>
            <a:p>
              <a:pPr algn="ctr"/>
              <a:r>
                <a:rPr lang="en-US" altLang="zh-TW" dirty="0"/>
                <a:t>Bicubic X4</a:t>
              </a:r>
              <a:endParaRPr kumimoji="1" lang="zh-TW" altLang="en-US" dirty="0"/>
            </a:p>
          </p:txBody>
        </p:sp>
      </p:grpSp>
      <p:grpSp>
        <p:nvGrpSpPr>
          <p:cNvPr id="13" name="群組 12">
            <a:extLst>
              <a:ext uri="{FF2B5EF4-FFF2-40B4-BE49-F238E27FC236}">
                <a16:creationId xmlns:a16="http://schemas.microsoft.com/office/drawing/2014/main" id="{D0C5CC35-539E-0A40-81AF-EC25DDF0969A}"/>
              </a:ext>
            </a:extLst>
          </p:cNvPr>
          <p:cNvGrpSpPr/>
          <p:nvPr/>
        </p:nvGrpSpPr>
        <p:grpSpPr>
          <a:xfrm>
            <a:off x="4927435" y="4487730"/>
            <a:ext cx="2956933" cy="1327054"/>
            <a:chOff x="5709906" y="2697997"/>
            <a:chExt cx="2956933" cy="1327054"/>
          </a:xfrm>
        </p:grpSpPr>
        <p:pic>
          <p:nvPicPr>
            <p:cNvPr id="8" name="圖片 7">
              <a:extLst>
                <a:ext uri="{FF2B5EF4-FFF2-40B4-BE49-F238E27FC236}">
                  <a16:creationId xmlns:a16="http://schemas.microsoft.com/office/drawing/2014/main" id="{37D17C2F-D72A-5946-AEC0-4A28912305A5}"/>
                </a:ext>
              </a:extLst>
            </p:cNvPr>
            <p:cNvPicPr>
              <a:picLocks noChangeAspect="1"/>
            </p:cNvPicPr>
            <p:nvPr/>
          </p:nvPicPr>
          <p:blipFill rotWithShape="1">
            <a:blip r:embed="rId4"/>
            <a:srcRect l="15800" t="22381" r="46906" b="55865"/>
            <a:stretch/>
          </p:blipFill>
          <p:spPr>
            <a:xfrm>
              <a:off x="5709906" y="2697997"/>
              <a:ext cx="1755008" cy="1327054"/>
            </a:xfrm>
            <a:prstGeom prst="rect">
              <a:avLst/>
            </a:prstGeom>
          </p:spPr>
        </p:pic>
        <p:sp>
          <p:nvSpPr>
            <p:cNvPr id="9" name="文字方塊 8">
              <a:extLst>
                <a:ext uri="{FF2B5EF4-FFF2-40B4-BE49-F238E27FC236}">
                  <a16:creationId xmlns:a16="http://schemas.microsoft.com/office/drawing/2014/main" id="{A497DB52-7293-564A-A6D9-00F9CD097499}"/>
                </a:ext>
              </a:extLst>
            </p:cNvPr>
            <p:cNvSpPr txBox="1"/>
            <p:nvPr/>
          </p:nvSpPr>
          <p:spPr>
            <a:xfrm>
              <a:off x="7464914" y="3192247"/>
              <a:ext cx="1201925" cy="338554"/>
            </a:xfrm>
            <a:prstGeom prst="rect">
              <a:avLst/>
            </a:prstGeom>
            <a:noFill/>
          </p:spPr>
          <p:txBody>
            <a:bodyPr wrap="square" rtlCol="0">
              <a:spAutoFit/>
            </a:bodyPr>
            <a:lstStyle/>
            <a:p>
              <a:pPr algn="ctr"/>
              <a:r>
                <a:rPr lang="en-US" altLang="zh-TW" dirty="0"/>
                <a:t>WDSR X4</a:t>
              </a:r>
              <a:endParaRPr kumimoji="1" lang="zh-TW" altLang="en-US" dirty="0"/>
            </a:p>
          </p:txBody>
        </p:sp>
      </p:grpSp>
      <p:grpSp>
        <p:nvGrpSpPr>
          <p:cNvPr id="17" name="群組 16">
            <a:extLst>
              <a:ext uri="{FF2B5EF4-FFF2-40B4-BE49-F238E27FC236}">
                <a16:creationId xmlns:a16="http://schemas.microsoft.com/office/drawing/2014/main" id="{CC8EE328-438D-E946-98BC-983A276062FA}"/>
              </a:ext>
            </a:extLst>
          </p:cNvPr>
          <p:cNvGrpSpPr/>
          <p:nvPr/>
        </p:nvGrpSpPr>
        <p:grpSpPr>
          <a:xfrm>
            <a:off x="755576" y="2047983"/>
            <a:ext cx="2516364" cy="3732349"/>
            <a:chOff x="658958" y="1647464"/>
            <a:chExt cx="2516364" cy="3732349"/>
          </a:xfrm>
        </p:grpSpPr>
        <p:grpSp>
          <p:nvGrpSpPr>
            <p:cNvPr id="16" name="群組 15">
              <a:extLst>
                <a:ext uri="{FF2B5EF4-FFF2-40B4-BE49-F238E27FC236}">
                  <a16:creationId xmlns:a16="http://schemas.microsoft.com/office/drawing/2014/main" id="{0AEC36A6-9B48-0D43-9E49-9AB10AF2E422}"/>
                </a:ext>
              </a:extLst>
            </p:cNvPr>
            <p:cNvGrpSpPr/>
            <p:nvPr/>
          </p:nvGrpSpPr>
          <p:grpSpPr>
            <a:xfrm>
              <a:off x="658958" y="1647464"/>
              <a:ext cx="2516364" cy="3256471"/>
              <a:chOff x="658958" y="1647464"/>
              <a:chExt cx="2516364" cy="3256471"/>
            </a:xfrm>
          </p:grpSpPr>
          <p:pic>
            <p:nvPicPr>
              <p:cNvPr id="10" name="圖片 9">
                <a:extLst>
                  <a:ext uri="{FF2B5EF4-FFF2-40B4-BE49-F238E27FC236}">
                    <a16:creationId xmlns:a16="http://schemas.microsoft.com/office/drawing/2014/main" id="{BF34C9F7-0B8C-894C-B734-F593C4FDFA5B}"/>
                  </a:ext>
                </a:extLst>
              </p:cNvPr>
              <p:cNvPicPr>
                <a:picLocks noChangeAspect="1"/>
              </p:cNvPicPr>
              <p:nvPr/>
            </p:nvPicPr>
            <p:blipFill>
              <a:blip r:embed="rId2"/>
              <a:stretch>
                <a:fillRect/>
              </a:stretch>
            </p:blipFill>
            <p:spPr>
              <a:xfrm>
                <a:off x="658958" y="1647464"/>
                <a:ext cx="2516364" cy="3256471"/>
              </a:xfrm>
              <a:prstGeom prst="rect">
                <a:avLst/>
              </a:prstGeom>
            </p:spPr>
          </p:pic>
          <p:sp>
            <p:nvSpPr>
              <p:cNvPr id="14" name="矩形 13">
                <a:extLst>
                  <a:ext uri="{FF2B5EF4-FFF2-40B4-BE49-F238E27FC236}">
                    <a16:creationId xmlns:a16="http://schemas.microsoft.com/office/drawing/2014/main" id="{BCC0E87F-AFFF-BA4A-B891-5F5A3B0F5152}"/>
                  </a:ext>
                </a:extLst>
              </p:cNvPr>
              <p:cNvSpPr/>
              <p:nvPr/>
            </p:nvSpPr>
            <p:spPr>
              <a:xfrm>
                <a:off x="1043608" y="2420888"/>
                <a:ext cx="1008112" cy="77663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grpSp>
        <p:sp>
          <p:nvSpPr>
            <p:cNvPr id="15" name="文字方塊 14">
              <a:extLst>
                <a:ext uri="{FF2B5EF4-FFF2-40B4-BE49-F238E27FC236}">
                  <a16:creationId xmlns:a16="http://schemas.microsoft.com/office/drawing/2014/main" id="{D1B2AEB3-ECC6-B642-9E02-2B38E1EBA0AB}"/>
                </a:ext>
              </a:extLst>
            </p:cNvPr>
            <p:cNvSpPr txBox="1"/>
            <p:nvPr/>
          </p:nvSpPr>
          <p:spPr>
            <a:xfrm>
              <a:off x="1560270" y="5041259"/>
              <a:ext cx="714642" cy="338554"/>
            </a:xfrm>
            <a:prstGeom prst="rect">
              <a:avLst/>
            </a:prstGeom>
            <a:noFill/>
          </p:spPr>
          <p:txBody>
            <a:bodyPr wrap="square" rtlCol="0">
              <a:spAutoFit/>
            </a:bodyPr>
            <a:lstStyle/>
            <a:p>
              <a:pPr algn="ctr"/>
              <a:r>
                <a:rPr kumimoji="1" lang="en-US" altLang="zh-TW" dirty="0"/>
                <a:t>HR</a:t>
              </a:r>
              <a:endParaRPr kumimoji="1" lang="zh-TW" altLang="en-US" dirty="0"/>
            </a:p>
          </p:txBody>
        </p:sp>
      </p:grpSp>
    </p:spTree>
    <p:extLst>
      <p:ext uri="{BB962C8B-B14F-4D97-AF65-F5344CB8AC3E}">
        <p14:creationId xmlns:p14="http://schemas.microsoft.com/office/powerpoint/2010/main" val="19894818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C609095-8DE5-C341-B0C9-A602B1F5BA3D}"/>
              </a:ext>
            </a:extLst>
          </p:cNvPr>
          <p:cNvSpPr>
            <a:spLocks noGrp="1"/>
          </p:cNvSpPr>
          <p:nvPr>
            <p:ph type="title"/>
          </p:nvPr>
        </p:nvSpPr>
        <p:spPr/>
        <p:txBody>
          <a:bodyPr/>
          <a:lstStyle/>
          <a:p>
            <a:r>
              <a:rPr kumimoji="1" lang="en-US" altLang="zh-TW" dirty="0"/>
              <a:t>Demo</a:t>
            </a:r>
            <a:endParaRPr kumimoji="1" lang="zh-TW" altLang="en-US" dirty="0"/>
          </a:p>
        </p:txBody>
      </p:sp>
      <p:sp>
        <p:nvSpPr>
          <p:cNvPr id="5" name="文字方塊 4">
            <a:extLst>
              <a:ext uri="{FF2B5EF4-FFF2-40B4-BE49-F238E27FC236}">
                <a16:creationId xmlns:a16="http://schemas.microsoft.com/office/drawing/2014/main" id="{B57AC828-D2CB-D946-B0AB-CDBAD21E933F}"/>
              </a:ext>
            </a:extLst>
          </p:cNvPr>
          <p:cNvSpPr txBox="1"/>
          <p:nvPr/>
        </p:nvSpPr>
        <p:spPr>
          <a:xfrm>
            <a:off x="6926084" y="2233606"/>
            <a:ext cx="714642" cy="338554"/>
          </a:xfrm>
          <a:prstGeom prst="rect">
            <a:avLst/>
          </a:prstGeom>
          <a:noFill/>
        </p:spPr>
        <p:txBody>
          <a:bodyPr wrap="square" rtlCol="0">
            <a:spAutoFit/>
          </a:bodyPr>
          <a:lstStyle/>
          <a:p>
            <a:pPr algn="ctr"/>
            <a:r>
              <a:rPr kumimoji="1" lang="en-US" altLang="zh-TW" dirty="0"/>
              <a:t>HR</a:t>
            </a:r>
            <a:endParaRPr kumimoji="1" lang="zh-TW" altLang="en-US" dirty="0"/>
          </a:p>
        </p:txBody>
      </p:sp>
      <p:sp>
        <p:nvSpPr>
          <p:cNvPr id="7" name="文字方塊 6">
            <a:extLst>
              <a:ext uri="{FF2B5EF4-FFF2-40B4-BE49-F238E27FC236}">
                <a16:creationId xmlns:a16="http://schemas.microsoft.com/office/drawing/2014/main" id="{82313ACC-932C-5C4C-AA57-20D73ED727E6}"/>
              </a:ext>
            </a:extLst>
          </p:cNvPr>
          <p:cNvSpPr txBox="1"/>
          <p:nvPr/>
        </p:nvSpPr>
        <p:spPr>
          <a:xfrm>
            <a:off x="6682443" y="3552318"/>
            <a:ext cx="1201925" cy="338554"/>
          </a:xfrm>
          <a:prstGeom prst="rect">
            <a:avLst/>
          </a:prstGeom>
          <a:noFill/>
        </p:spPr>
        <p:txBody>
          <a:bodyPr wrap="square" rtlCol="0">
            <a:spAutoFit/>
          </a:bodyPr>
          <a:lstStyle/>
          <a:p>
            <a:pPr algn="ctr"/>
            <a:r>
              <a:rPr lang="en-US" altLang="zh-TW" dirty="0"/>
              <a:t>Bicubic X4</a:t>
            </a:r>
            <a:endParaRPr kumimoji="1" lang="zh-TW" altLang="en-US" dirty="0"/>
          </a:p>
        </p:txBody>
      </p:sp>
      <p:sp>
        <p:nvSpPr>
          <p:cNvPr id="9" name="文字方塊 8">
            <a:extLst>
              <a:ext uri="{FF2B5EF4-FFF2-40B4-BE49-F238E27FC236}">
                <a16:creationId xmlns:a16="http://schemas.microsoft.com/office/drawing/2014/main" id="{A497DB52-7293-564A-A6D9-00F9CD097499}"/>
              </a:ext>
            </a:extLst>
          </p:cNvPr>
          <p:cNvSpPr txBox="1"/>
          <p:nvPr/>
        </p:nvSpPr>
        <p:spPr>
          <a:xfrm>
            <a:off x="6682443" y="4871030"/>
            <a:ext cx="1201925" cy="338554"/>
          </a:xfrm>
          <a:prstGeom prst="rect">
            <a:avLst/>
          </a:prstGeom>
          <a:noFill/>
        </p:spPr>
        <p:txBody>
          <a:bodyPr wrap="square" rtlCol="0">
            <a:spAutoFit/>
          </a:bodyPr>
          <a:lstStyle/>
          <a:p>
            <a:pPr algn="ctr"/>
            <a:r>
              <a:rPr lang="en-US" altLang="zh-TW" dirty="0"/>
              <a:t>WDSR X4</a:t>
            </a:r>
            <a:endParaRPr kumimoji="1" lang="zh-TW" altLang="en-US" dirty="0"/>
          </a:p>
        </p:txBody>
      </p:sp>
      <p:sp>
        <p:nvSpPr>
          <p:cNvPr id="15" name="文字方塊 14">
            <a:extLst>
              <a:ext uri="{FF2B5EF4-FFF2-40B4-BE49-F238E27FC236}">
                <a16:creationId xmlns:a16="http://schemas.microsoft.com/office/drawing/2014/main" id="{D1B2AEB3-ECC6-B642-9E02-2B38E1EBA0AB}"/>
              </a:ext>
            </a:extLst>
          </p:cNvPr>
          <p:cNvSpPr txBox="1"/>
          <p:nvPr/>
        </p:nvSpPr>
        <p:spPr>
          <a:xfrm>
            <a:off x="1656888" y="5441778"/>
            <a:ext cx="714642" cy="338554"/>
          </a:xfrm>
          <a:prstGeom prst="rect">
            <a:avLst/>
          </a:prstGeom>
          <a:noFill/>
        </p:spPr>
        <p:txBody>
          <a:bodyPr wrap="square" rtlCol="0">
            <a:spAutoFit/>
          </a:bodyPr>
          <a:lstStyle/>
          <a:p>
            <a:pPr algn="ctr"/>
            <a:r>
              <a:rPr kumimoji="1" lang="en-US" altLang="zh-TW" dirty="0"/>
              <a:t>HR</a:t>
            </a:r>
            <a:endParaRPr kumimoji="1" lang="zh-TW" altLang="en-US" dirty="0"/>
          </a:p>
        </p:txBody>
      </p:sp>
      <p:pic>
        <p:nvPicPr>
          <p:cNvPr id="18" name="圖片 17">
            <a:extLst>
              <a:ext uri="{FF2B5EF4-FFF2-40B4-BE49-F238E27FC236}">
                <a16:creationId xmlns:a16="http://schemas.microsoft.com/office/drawing/2014/main" id="{AC1A8AC0-19A5-E24F-80D8-EFCE4CB6DEF5}"/>
              </a:ext>
            </a:extLst>
          </p:cNvPr>
          <p:cNvPicPr>
            <a:picLocks noChangeAspect="1"/>
          </p:cNvPicPr>
          <p:nvPr/>
        </p:nvPicPr>
        <p:blipFill>
          <a:blip r:embed="rId2"/>
          <a:stretch>
            <a:fillRect/>
          </a:stretch>
        </p:blipFill>
        <p:spPr>
          <a:xfrm>
            <a:off x="812990" y="1969803"/>
            <a:ext cx="2402437" cy="3256471"/>
          </a:xfrm>
          <a:prstGeom prst="rect">
            <a:avLst/>
          </a:prstGeom>
        </p:spPr>
      </p:pic>
      <p:sp>
        <p:nvSpPr>
          <p:cNvPr id="14" name="矩形 13">
            <a:extLst>
              <a:ext uri="{FF2B5EF4-FFF2-40B4-BE49-F238E27FC236}">
                <a16:creationId xmlns:a16="http://schemas.microsoft.com/office/drawing/2014/main" id="{BCC0E87F-AFFF-BA4A-B891-5F5A3B0F5152}"/>
              </a:ext>
            </a:extLst>
          </p:cNvPr>
          <p:cNvSpPr/>
          <p:nvPr/>
        </p:nvSpPr>
        <p:spPr>
          <a:xfrm>
            <a:off x="1510152" y="3002027"/>
            <a:ext cx="1008112" cy="77663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19" name="圖片 18">
            <a:extLst>
              <a:ext uri="{FF2B5EF4-FFF2-40B4-BE49-F238E27FC236}">
                <a16:creationId xmlns:a16="http://schemas.microsoft.com/office/drawing/2014/main" id="{A8B5BDDF-BA88-A940-BCC7-1D2A7C514086}"/>
              </a:ext>
            </a:extLst>
          </p:cNvPr>
          <p:cNvPicPr>
            <a:picLocks noChangeAspect="1"/>
          </p:cNvPicPr>
          <p:nvPr/>
        </p:nvPicPr>
        <p:blipFill rotWithShape="1">
          <a:blip r:embed="rId3"/>
          <a:srcRect l="28990" t="31698" r="29031" b="44454"/>
          <a:stretch/>
        </p:blipFill>
        <p:spPr>
          <a:xfrm>
            <a:off x="4860032" y="4430098"/>
            <a:ext cx="1584176" cy="1220421"/>
          </a:xfrm>
          <a:prstGeom prst="rect">
            <a:avLst/>
          </a:prstGeom>
        </p:spPr>
      </p:pic>
      <p:pic>
        <p:nvPicPr>
          <p:cNvPr id="20" name="圖片 19">
            <a:extLst>
              <a:ext uri="{FF2B5EF4-FFF2-40B4-BE49-F238E27FC236}">
                <a16:creationId xmlns:a16="http://schemas.microsoft.com/office/drawing/2014/main" id="{4E0B6DBE-02CD-7F49-B953-D69D46F473A4}"/>
              </a:ext>
            </a:extLst>
          </p:cNvPr>
          <p:cNvPicPr>
            <a:picLocks noChangeAspect="1"/>
          </p:cNvPicPr>
          <p:nvPr/>
        </p:nvPicPr>
        <p:blipFill rotWithShape="1">
          <a:blip r:embed="rId2"/>
          <a:srcRect l="29019" t="31698" r="29019" b="44454"/>
          <a:stretch/>
        </p:blipFill>
        <p:spPr>
          <a:xfrm>
            <a:off x="4860032" y="1792673"/>
            <a:ext cx="1584176" cy="1220421"/>
          </a:xfrm>
          <a:prstGeom prst="rect">
            <a:avLst/>
          </a:prstGeom>
        </p:spPr>
      </p:pic>
      <p:pic>
        <p:nvPicPr>
          <p:cNvPr id="21" name="圖片 20">
            <a:extLst>
              <a:ext uri="{FF2B5EF4-FFF2-40B4-BE49-F238E27FC236}">
                <a16:creationId xmlns:a16="http://schemas.microsoft.com/office/drawing/2014/main" id="{C8099A8C-A969-7D47-BCC7-CAAA08058E9B}"/>
              </a:ext>
            </a:extLst>
          </p:cNvPr>
          <p:cNvPicPr>
            <a:picLocks noChangeAspect="1"/>
          </p:cNvPicPr>
          <p:nvPr/>
        </p:nvPicPr>
        <p:blipFill rotWithShape="1">
          <a:blip r:embed="rId4"/>
          <a:srcRect l="28990" t="31557" r="29031" b="44594"/>
          <a:stretch/>
        </p:blipFill>
        <p:spPr>
          <a:xfrm>
            <a:off x="4845512" y="3111385"/>
            <a:ext cx="1584176" cy="1220421"/>
          </a:xfrm>
          <a:prstGeom prst="rect">
            <a:avLst/>
          </a:prstGeom>
        </p:spPr>
      </p:pic>
    </p:spTree>
    <p:extLst>
      <p:ext uri="{BB962C8B-B14F-4D97-AF65-F5344CB8AC3E}">
        <p14:creationId xmlns:p14="http://schemas.microsoft.com/office/powerpoint/2010/main" val="30639930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F0756845-303E-1F47-849C-0BF705849AF0}"/>
              </a:ext>
            </a:extLst>
          </p:cNvPr>
          <p:cNvSpPr>
            <a:spLocks noGrp="1"/>
          </p:cNvSpPr>
          <p:nvPr>
            <p:ph type="title"/>
          </p:nvPr>
        </p:nvSpPr>
        <p:spPr>
          <a:xfrm>
            <a:off x="468313" y="115888"/>
            <a:ext cx="7467600" cy="709612"/>
          </a:xfrm>
        </p:spPr>
        <p:txBody>
          <a:bodyPr/>
          <a:lstStyle/>
          <a:p>
            <a:pPr>
              <a:defRPr/>
            </a:pPr>
            <a:r>
              <a:rPr lang="en-US" altLang="zh-TW" cap="none" dirty="0"/>
              <a:t>Related Work</a:t>
            </a:r>
            <a:endParaRPr lang="zh-TW" altLang="en-US" dirty="0"/>
          </a:p>
        </p:txBody>
      </p:sp>
      <p:sp>
        <p:nvSpPr>
          <p:cNvPr id="5" name="內容版面配置區 2">
            <a:extLst>
              <a:ext uri="{FF2B5EF4-FFF2-40B4-BE49-F238E27FC236}">
                <a16:creationId xmlns:a16="http://schemas.microsoft.com/office/drawing/2014/main" id="{0F8B8A44-B469-614A-8FB9-F5C754A0502C}"/>
              </a:ext>
            </a:extLst>
          </p:cNvPr>
          <p:cNvSpPr>
            <a:spLocks noGrp="1"/>
          </p:cNvSpPr>
          <p:nvPr>
            <p:ph idx="1"/>
          </p:nvPr>
        </p:nvSpPr>
        <p:spPr>
          <a:xfrm>
            <a:off x="468313" y="981075"/>
            <a:ext cx="8207375" cy="5688013"/>
          </a:xfrm>
        </p:spPr>
        <p:txBody>
          <a:bodyPr/>
          <a:lstStyle/>
          <a:p>
            <a:pPr>
              <a:defRPr/>
            </a:pPr>
            <a:r>
              <a:rPr lang="en-US" altLang="zh-TW" dirty="0"/>
              <a:t>Reference</a:t>
            </a:r>
          </a:p>
          <a:p>
            <a:pPr lvl="1">
              <a:defRPr/>
            </a:pPr>
            <a:r>
              <a:rPr lang="en-US" altLang="zh-TW" dirty="0"/>
              <a:t>Dong, Chao, Chen Change Loy, and </a:t>
            </a:r>
            <a:r>
              <a:rPr lang="en-US" altLang="zh-TW" dirty="0" err="1"/>
              <a:t>Xiaoou</a:t>
            </a:r>
            <a:r>
              <a:rPr lang="en-US" altLang="zh-TW" dirty="0"/>
              <a:t> Tang. "Accelerating the super-resolution convolutional neural network." </a:t>
            </a:r>
            <a:r>
              <a:rPr lang="en-US" altLang="zh-TW" i="1" dirty="0"/>
              <a:t>European Conference on Computer Vision</a:t>
            </a:r>
            <a:r>
              <a:rPr lang="en-US" altLang="zh-TW" dirty="0"/>
              <a:t>. Springer, Cham, 2016.</a:t>
            </a:r>
          </a:p>
          <a:p>
            <a:pPr lvl="1">
              <a:defRPr/>
            </a:pPr>
            <a:r>
              <a:rPr lang="en-US" altLang="zh-TW" dirty="0"/>
              <a:t>Kim, </a:t>
            </a:r>
            <a:r>
              <a:rPr lang="en-US" altLang="zh-TW" dirty="0" err="1"/>
              <a:t>Jiwon</a:t>
            </a:r>
            <a:r>
              <a:rPr lang="en-US" altLang="zh-TW" dirty="0"/>
              <a:t>, Jung Kwon Lee, and </a:t>
            </a:r>
            <a:r>
              <a:rPr lang="en-US" altLang="zh-TW" dirty="0" err="1"/>
              <a:t>Kyoung</a:t>
            </a:r>
            <a:r>
              <a:rPr lang="en-US" altLang="zh-TW" dirty="0"/>
              <a:t> Mu Lee. "Accurate image super-resolution using very deep convolutional networks." </a:t>
            </a:r>
            <a:r>
              <a:rPr lang="en-US" altLang="zh-TW" i="1" dirty="0"/>
              <a:t>Proceedings of the IEEE conference on computer vision and pattern recognition</a:t>
            </a:r>
            <a:r>
              <a:rPr lang="en-US" altLang="zh-TW" dirty="0"/>
              <a:t>. 2016.</a:t>
            </a:r>
          </a:p>
          <a:p>
            <a:pPr lvl="1">
              <a:defRPr/>
            </a:pPr>
            <a:r>
              <a:rPr lang="en" altLang="zh-TW" dirty="0"/>
              <a:t>Cao, </a:t>
            </a:r>
            <a:r>
              <a:rPr lang="en" altLang="zh-TW" dirty="0" err="1"/>
              <a:t>Qiong</a:t>
            </a:r>
            <a:r>
              <a:rPr lang="en" altLang="zh-TW" dirty="0"/>
              <a:t>, et al. "Vggface2: A dataset for </a:t>
            </a:r>
            <a:r>
              <a:rPr lang="en" altLang="zh-TW" dirty="0" err="1"/>
              <a:t>recognising</a:t>
            </a:r>
            <a:r>
              <a:rPr lang="en" altLang="zh-TW" dirty="0"/>
              <a:t> faces across pose and age." </a:t>
            </a:r>
            <a:r>
              <a:rPr lang="en" altLang="zh-TW" i="1" dirty="0"/>
              <a:t>Automatic Face &amp; Gesture Recognition (FG 2018), 2018 13th IEEE International Conference on</a:t>
            </a:r>
            <a:r>
              <a:rPr lang="en" altLang="zh-TW" dirty="0"/>
              <a:t>. IEEE, 2018.</a:t>
            </a:r>
            <a:endParaRPr lang="en-US" altLang="zh-TW" dirty="0"/>
          </a:p>
          <a:p>
            <a:pPr lvl="1">
              <a:defRPr/>
            </a:pPr>
            <a:endParaRPr lang="en-US" altLang="zh-TW" dirty="0"/>
          </a:p>
        </p:txBody>
      </p:sp>
    </p:spTree>
    <p:extLst>
      <p:ext uri="{BB962C8B-B14F-4D97-AF65-F5344CB8AC3E}">
        <p14:creationId xmlns:p14="http://schemas.microsoft.com/office/powerpoint/2010/main" val="3689954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F0756845-303E-1F47-849C-0BF705849AF0}"/>
              </a:ext>
            </a:extLst>
          </p:cNvPr>
          <p:cNvSpPr>
            <a:spLocks noGrp="1"/>
          </p:cNvSpPr>
          <p:nvPr>
            <p:ph type="title"/>
          </p:nvPr>
        </p:nvSpPr>
        <p:spPr>
          <a:xfrm>
            <a:off x="468313" y="115888"/>
            <a:ext cx="7467600" cy="709612"/>
          </a:xfrm>
        </p:spPr>
        <p:txBody>
          <a:bodyPr/>
          <a:lstStyle/>
          <a:p>
            <a:pPr>
              <a:defRPr/>
            </a:pPr>
            <a:r>
              <a:rPr lang="en-US" altLang="zh-TW" cap="none" dirty="0"/>
              <a:t>Related Work</a:t>
            </a:r>
            <a:endParaRPr lang="zh-TW" altLang="en-US" dirty="0"/>
          </a:p>
        </p:txBody>
      </p:sp>
      <p:sp>
        <p:nvSpPr>
          <p:cNvPr id="5" name="內容版面配置區 2">
            <a:extLst>
              <a:ext uri="{FF2B5EF4-FFF2-40B4-BE49-F238E27FC236}">
                <a16:creationId xmlns:a16="http://schemas.microsoft.com/office/drawing/2014/main" id="{0F8B8A44-B469-614A-8FB9-F5C754A0502C}"/>
              </a:ext>
            </a:extLst>
          </p:cNvPr>
          <p:cNvSpPr>
            <a:spLocks noGrp="1"/>
          </p:cNvSpPr>
          <p:nvPr>
            <p:ph idx="1"/>
          </p:nvPr>
        </p:nvSpPr>
        <p:spPr>
          <a:xfrm>
            <a:off x="468313" y="981075"/>
            <a:ext cx="8207375" cy="5688013"/>
          </a:xfrm>
        </p:spPr>
        <p:txBody>
          <a:bodyPr/>
          <a:lstStyle/>
          <a:p>
            <a:pPr>
              <a:defRPr/>
            </a:pPr>
            <a:r>
              <a:rPr lang="en-US" altLang="zh-TW" dirty="0"/>
              <a:t>Reference</a:t>
            </a:r>
          </a:p>
          <a:p>
            <a:pPr lvl="1">
              <a:defRPr/>
            </a:pPr>
            <a:r>
              <a:rPr lang="en-US" altLang="zh-TW" dirty="0" err="1"/>
              <a:t>Ledig</a:t>
            </a:r>
            <a:r>
              <a:rPr lang="en-US" altLang="zh-TW" dirty="0"/>
              <a:t>, Christian, et al. "Photo-realistic single image super-resolution using a generative adversarial network." </a:t>
            </a:r>
            <a:r>
              <a:rPr lang="en-US" altLang="zh-TW" i="1" dirty="0"/>
              <a:t>2017 IEEE Conference on Computer Vision and Pattern Recognition (CVPR)</a:t>
            </a:r>
            <a:r>
              <a:rPr lang="en-US" altLang="zh-TW" dirty="0"/>
              <a:t>. IEEE, 2017.</a:t>
            </a:r>
          </a:p>
          <a:p>
            <a:pPr lvl="1">
              <a:defRPr/>
            </a:pPr>
            <a:r>
              <a:rPr lang="en-US" altLang="zh-TW" dirty="0"/>
              <a:t>Lim, Bee, et al. "Enhanced deep residual networks for single image super-resolution." </a:t>
            </a:r>
            <a:r>
              <a:rPr lang="en-US" altLang="zh-TW" i="1" dirty="0"/>
              <a:t>The IEEE conference on computer vision and pattern recognition (CVPR) workshops</a:t>
            </a:r>
            <a:r>
              <a:rPr lang="en-US" altLang="zh-TW" dirty="0"/>
              <a:t>. Vol. 1. No. 2. 2017.</a:t>
            </a:r>
          </a:p>
          <a:p>
            <a:pPr lvl="1">
              <a:defRPr/>
            </a:pPr>
            <a:r>
              <a:rPr lang="en-US" altLang="zh-TW" dirty="0"/>
              <a:t>Yu, </a:t>
            </a:r>
            <a:r>
              <a:rPr lang="en-US" altLang="zh-TW" dirty="0" err="1"/>
              <a:t>Jiahui</a:t>
            </a:r>
            <a:r>
              <a:rPr lang="en-US" altLang="zh-TW" dirty="0"/>
              <a:t>, et al. "Wide Activation for Efficient and Accurate Image Super-Resolution." </a:t>
            </a:r>
            <a:r>
              <a:rPr lang="en-US" altLang="zh-TW" i="1" dirty="0" err="1"/>
              <a:t>arXiv</a:t>
            </a:r>
            <a:r>
              <a:rPr lang="en-US" altLang="zh-TW" i="1" dirty="0"/>
              <a:t> preprint arXiv:1808.08718</a:t>
            </a:r>
            <a:r>
              <a:rPr lang="en-US" altLang="zh-TW" dirty="0"/>
              <a:t> (2018).</a:t>
            </a:r>
          </a:p>
          <a:p>
            <a:pPr lvl="1">
              <a:defRPr/>
            </a:pPr>
            <a:r>
              <a:rPr lang="en" altLang="zh-TW" dirty="0"/>
              <a:t>Dong, Chao, et al. "Learning a deep convolutional network for image super-resolution." European conference on computer vision. Springer, Cham, 2014.</a:t>
            </a:r>
          </a:p>
        </p:txBody>
      </p:sp>
    </p:spTree>
    <p:extLst>
      <p:ext uri="{BB962C8B-B14F-4D97-AF65-F5344CB8AC3E}">
        <p14:creationId xmlns:p14="http://schemas.microsoft.com/office/powerpoint/2010/main" val="35014876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defRPr/>
            </a:pPr>
            <a:endParaRPr lang="zh-TW" altLang="en-US" dirty="0"/>
          </a:p>
        </p:txBody>
      </p:sp>
      <p:sp>
        <p:nvSpPr>
          <p:cNvPr id="3" name="內容版面配置區 2"/>
          <p:cNvSpPr>
            <a:spLocks noGrp="1"/>
          </p:cNvSpPr>
          <p:nvPr>
            <p:ph idx="1"/>
          </p:nvPr>
        </p:nvSpPr>
        <p:spPr/>
        <p:txBody>
          <a:bodyPr/>
          <a:lstStyle/>
          <a:p>
            <a:pPr marL="0" indent="0">
              <a:buFont typeface="Wingdings" panose="05000000000000000000" pitchFamily="2" charset="2"/>
              <a:buNone/>
              <a:defRPr/>
            </a:pPr>
            <a:endParaRPr lang="en-US" altLang="zh-TW" dirty="0"/>
          </a:p>
          <a:p>
            <a:pPr marL="0" indent="0">
              <a:buFont typeface="Wingdings" panose="05000000000000000000" pitchFamily="2" charset="2"/>
              <a:buNone/>
              <a:defRPr/>
            </a:pPr>
            <a:endParaRPr lang="en-US" altLang="zh-TW" dirty="0"/>
          </a:p>
          <a:p>
            <a:pPr marL="0" indent="0">
              <a:buFont typeface="Wingdings" panose="05000000000000000000" pitchFamily="2" charset="2"/>
              <a:buNone/>
              <a:defRPr/>
            </a:pPr>
            <a:endParaRPr lang="en-US" altLang="zh-TW" dirty="0"/>
          </a:p>
          <a:p>
            <a:pPr marL="0" indent="0">
              <a:buFont typeface="Wingdings" panose="05000000000000000000" pitchFamily="2" charset="2"/>
              <a:buNone/>
              <a:defRPr/>
            </a:pPr>
            <a:endParaRPr lang="en-US" altLang="zh-TW" dirty="0"/>
          </a:p>
          <a:p>
            <a:pPr marL="0" indent="0" algn="ctr">
              <a:buFont typeface="Wingdings" panose="05000000000000000000" pitchFamily="2" charset="2"/>
              <a:buNone/>
              <a:defRPr/>
            </a:pPr>
            <a:r>
              <a:rPr lang="en-US" altLang="zh-TW" i="1" dirty="0"/>
              <a:t>Thank you for your attention</a:t>
            </a:r>
            <a:endParaRPr lang="zh-TW" altLang="en-US" i="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defRPr/>
            </a:pPr>
            <a:r>
              <a:rPr lang="en-US" altLang="zh-TW" cap="none" dirty="0"/>
              <a:t>Outline</a:t>
            </a:r>
            <a:endParaRPr lang="zh-TW" altLang="en-US" dirty="0"/>
          </a:p>
        </p:txBody>
      </p:sp>
      <p:sp>
        <p:nvSpPr>
          <p:cNvPr id="8195" name="內容版面配置區 2"/>
          <p:cNvSpPr>
            <a:spLocks noGrp="1"/>
          </p:cNvSpPr>
          <p:nvPr>
            <p:ph idx="1"/>
          </p:nvPr>
        </p:nvSpPr>
        <p:spPr/>
        <p:txBody>
          <a:bodyPr/>
          <a:lstStyle/>
          <a:p>
            <a:pPr>
              <a:defRPr/>
            </a:pPr>
            <a:r>
              <a:rPr lang="en-US" altLang="zh-TW" dirty="0"/>
              <a:t>Evaluate face Recognition on LFW dataset</a:t>
            </a:r>
          </a:p>
          <a:p>
            <a:pPr>
              <a:defRPr/>
            </a:pPr>
            <a:r>
              <a:rPr lang="en-US" altLang="zh-TW" dirty="0"/>
              <a:t>Training Super-Resolution on VGGFace2 with WDSR</a:t>
            </a:r>
          </a:p>
          <a:p>
            <a:pPr>
              <a:defRPr/>
            </a:pPr>
            <a:r>
              <a:rPr lang="en-US" altLang="zh-TW" dirty="0"/>
              <a:t>Demo</a:t>
            </a:r>
          </a:p>
          <a:p>
            <a:pPr>
              <a:defRPr/>
            </a:pPr>
            <a:endParaRPr lang="en-US" altLang="zh-TW" dirty="0"/>
          </a:p>
          <a:p>
            <a:pPr>
              <a:defRPr/>
            </a:pPr>
            <a:endParaRPr lang="en-US" altLang="zh-TW"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9270ABE-593E-6044-A657-0A03B91652B2}"/>
              </a:ext>
            </a:extLst>
          </p:cNvPr>
          <p:cNvSpPr>
            <a:spLocks noGrp="1"/>
          </p:cNvSpPr>
          <p:nvPr>
            <p:ph type="title"/>
          </p:nvPr>
        </p:nvSpPr>
        <p:spPr/>
        <p:txBody>
          <a:bodyPr>
            <a:normAutofit/>
          </a:bodyPr>
          <a:lstStyle/>
          <a:p>
            <a:r>
              <a:rPr lang="en-US" altLang="zh-TW" dirty="0"/>
              <a:t>Evaluate on LFW dataset</a:t>
            </a:r>
            <a:endParaRPr kumimoji="1" lang="zh-TW" altLang="en-US" dirty="0"/>
          </a:p>
        </p:txBody>
      </p:sp>
      <p:sp>
        <p:nvSpPr>
          <p:cNvPr id="3" name="內容版面配置區 2">
            <a:extLst>
              <a:ext uri="{FF2B5EF4-FFF2-40B4-BE49-F238E27FC236}">
                <a16:creationId xmlns:a16="http://schemas.microsoft.com/office/drawing/2014/main" id="{9B05A35F-FBD6-7644-8BA1-EC08E86F31BB}"/>
              </a:ext>
            </a:extLst>
          </p:cNvPr>
          <p:cNvSpPr>
            <a:spLocks noGrp="1"/>
          </p:cNvSpPr>
          <p:nvPr>
            <p:ph idx="1"/>
          </p:nvPr>
        </p:nvSpPr>
        <p:spPr/>
        <p:txBody>
          <a:bodyPr/>
          <a:lstStyle/>
          <a:p>
            <a:r>
              <a:rPr kumimoji="1" lang="en-US" altLang="zh-TW" dirty="0"/>
              <a:t>LFW Face Dataset:</a:t>
            </a:r>
          </a:p>
          <a:p>
            <a:pPr lvl="1"/>
            <a:r>
              <a:rPr kumimoji="1" lang="en-US" altLang="zh-TW" dirty="0"/>
              <a:t>5749 celebrities, each contains 1~10 images, 13233 images in total</a:t>
            </a:r>
          </a:p>
          <a:p>
            <a:r>
              <a:rPr kumimoji="1" lang="en-US" altLang="zh-TW" dirty="0"/>
              <a:t>My method:</a:t>
            </a:r>
          </a:p>
          <a:p>
            <a:pPr marL="823913" lvl="1" indent="-457200">
              <a:buFont typeface="+mj-lt"/>
              <a:buAutoNum type="arabicPeriod"/>
            </a:pPr>
            <a:r>
              <a:rPr kumimoji="1" lang="en-US" altLang="zh-TW" dirty="0"/>
              <a:t>For each celebrity, downloaded 10 images from google.</a:t>
            </a:r>
          </a:p>
          <a:p>
            <a:pPr marL="823913" lvl="1" indent="-457200">
              <a:buFont typeface="+mj-lt"/>
              <a:buAutoNum type="arabicPeriod"/>
            </a:pPr>
            <a:r>
              <a:rPr kumimoji="1" lang="en-US" altLang="zh-TW" dirty="0"/>
              <a:t>Applied Vgg16/Resnet50/Facenet face feature extractor to encode these images and merged to a NumPy array.</a:t>
            </a:r>
          </a:p>
          <a:p>
            <a:pPr marL="823913" lvl="1" indent="-457200">
              <a:buFont typeface="+mj-lt"/>
              <a:buAutoNum type="arabicPeriod"/>
            </a:pPr>
            <a:r>
              <a:rPr kumimoji="1" lang="en-US" altLang="zh-TW" dirty="0"/>
              <a:t>Encoded every image in LFW dataset and calculated the distance with each person’s feature.</a:t>
            </a:r>
          </a:p>
        </p:txBody>
      </p:sp>
    </p:spTree>
    <p:extLst>
      <p:ext uri="{BB962C8B-B14F-4D97-AF65-F5344CB8AC3E}">
        <p14:creationId xmlns:p14="http://schemas.microsoft.com/office/powerpoint/2010/main" val="9270009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D571206-F816-0A4C-970B-D1C1B172DB1E}"/>
              </a:ext>
            </a:extLst>
          </p:cNvPr>
          <p:cNvSpPr>
            <a:spLocks noGrp="1"/>
          </p:cNvSpPr>
          <p:nvPr>
            <p:ph type="title"/>
          </p:nvPr>
        </p:nvSpPr>
        <p:spPr/>
        <p:txBody>
          <a:bodyPr/>
          <a:lstStyle/>
          <a:p>
            <a:r>
              <a:rPr lang="en-US" altLang="zh-TW" dirty="0"/>
              <a:t>Evaluate on LFW dataset</a:t>
            </a:r>
            <a:endParaRPr kumimoji="1" lang="zh-TW" altLang="en-US" dirty="0"/>
          </a:p>
        </p:txBody>
      </p:sp>
      <p:sp>
        <p:nvSpPr>
          <p:cNvPr id="3" name="內容版面配置區 2">
            <a:extLst>
              <a:ext uri="{FF2B5EF4-FFF2-40B4-BE49-F238E27FC236}">
                <a16:creationId xmlns:a16="http://schemas.microsoft.com/office/drawing/2014/main" id="{3B4237EB-E0E5-344F-8173-A09D212D7687}"/>
              </a:ext>
            </a:extLst>
          </p:cNvPr>
          <p:cNvSpPr>
            <a:spLocks noGrp="1"/>
          </p:cNvSpPr>
          <p:nvPr>
            <p:ph idx="1"/>
          </p:nvPr>
        </p:nvSpPr>
        <p:spPr/>
        <p:txBody>
          <a:bodyPr/>
          <a:lstStyle/>
          <a:p>
            <a:r>
              <a:rPr kumimoji="1" lang="en-US" altLang="zh-TW" dirty="0"/>
              <a:t>Result:</a:t>
            </a:r>
          </a:p>
        </p:txBody>
      </p:sp>
      <p:graphicFrame>
        <p:nvGraphicFramePr>
          <p:cNvPr id="4" name="圖表 3">
            <a:extLst>
              <a:ext uri="{FF2B5EF4-FFF2-40B4-BE49-F238E27FC236}">
                <a16:creationId xmlns:a16="http://schemas.microsoft.com/office/drawing/2014/main" id="{C4138CDF-382E-AA4E-83A5-59B3E8AC6139}"/>
              </a:ext>
            </a:extLst>
          </p:cNvPr>
          <p:cNvGraphicFramePr/>
          <p:nvPr>
            <p:extLst>
              <p:ext uri="{D42A27DB-BD31-4B8C-83A1-F6EECF244321}">
                <p14:modId xmlns:p14="http://schemas.microsoft.com/office/powerpoint/2010/main" val="573313752"/>
              </p:ext>
            </p:extLst>
          </p:nvPr>
        </p:nvGraphicFramePr>
        <p:xfrm>
          <a:off x="683568" y="1628800"/>
          <a:ext cx="7056784" cy="482453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2594019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9270ABE-593E-6044-A657-0A03B91652B2}"/>
              </a:ext>
            </a:extLst>
          </p:cNvPr>
          <p:cNvSpPr>
            <a:spLocks noGrp="1"/>
          </p:cNvSpPr>
          <p:nvPr>
            <p:ph type="title"/>
          </p:nvPr>
        </p:nvSpPr>
        <p:spPr/>
        <p:txBody>
          <a:bodyPr>
            <a:normAutofit/>
          </a:bodyPr>
          <a:lstStyle/>
          <a:p>
            <a:r>
              <a:rPr lang="en" altLang="zh-TW" dirty="0"/>
              <a:t>Training Super-Resolution</a:t>
            </a:r>
          </a:p>
        </p:txBody>
      </p:sp>
      <p:sp>
        <p:nvSpPr>
          <p:cNvPr id="3" name="內容版面配置區 2">
            <a:extLst>
              <a:ext uri="{FF2B5EF4-FFF2-40B4-BE49-F238E27FC236}">
                <a16:creationId xmlns:a16="http://schemas.microsoft.com/office/drawing/2014/main" id="{9B05A35F-FBD6-7644-8BA1-EC08E86F31BB}"/>
              </a:ext>
            </a:extLst>
          </p:cNvPr>
          <p:cNvSpPr>
            <a:spLocks noGrp="1"/>
          </p:cNvSpPr>
          <p:nvPr>
            <p:ph idx="1"/>
          </p:nvPr>
        </p:nvSpPr>
        <p:spPr/>
        <p:txBody>
          <a:bodyPr/>
          <a:lstStyle/>
          <a:p>
            <a:r>
              <a:rPr lang="en" altLang="zh-TW" dirty="0"/>
              <a:t>Super-Resolution</a:t>
            </a:r>
          </a:p>
          <a:p>
            <a:endParaRPr lang="en" altLang="zh-TW" dirty="0"/>
          </a:p>
          <a:p>
            <a:endParaRPr lang="en" altLang="zh-TW" dirty="0"/>
          </a:p>
          <a:p>
            <a:endParaRPr lang="en" altLang="zh-TW" dirty="0"/>
          </a:p>
          <a:p>
            <a:endParaRPr lang="en" altLang="zh-TW" dirty="0"/>
          </a:p>
          <a:p>
            <a:pPr marL="0" indent="0">
              <a:buNone/>
            </a:pPr>
            <a:endParaRPr lang="en" altLang="zh-TW" dirty="0"/>
          </a:p>
          <a:p>
            <a:r>
              <a:rPr lang="en-US" altLang="zh-TW" dirty="0"/>
              <a:t>Peak signal-to-noise ratio (PSNR)</a:t>
            </a:r>
            <a:endParaRPr lang="en" altLang="zh-TW" dirty="0"/>
          </a:p>
          <a:p>
            <a:pPr lvl="1"/>
            <a:endParaRPr lang="en-US" altLang="zh-TW" dirty="0"/>
          </a:p>
          <a:p>
            <a:pPr lvl="1"/>
            <a:endParaRPr kumimoji="1" lang="en" altLang="zh-TW" dirty="0"/>
          </a:p>
        </p:txBody>
      </p:sp>
      <p:pic>
        <p:nvPicPr>
          <p:cNvPr id="6" name="圖片 5">
            <a:extLst>
              <a:ext uri="{FF2B5EF4-FFF2-40B4-BE49-F238E27FC236}">
                <a16:creationId xmlns:a16="http://schemas.microsoft.com/office/drawing/2014/main" id="{BAC5A55B-917E-464C-BE51-65F43E4A83EE}"/>
              </a:ext>
            </a:extLst>
          </p:cNvPr>
          <p:cNvPicPr>
            <a:picLocks noChangeAspect="1"/>
          </p:cNvPicPr>
          <p:nvPr/>
        </p:nvPicPr>
        <p:blipFill>
          <a:blip r:embed="rId3"/>
          <a:stretch>
            <a:fillRect/>
          </a:stretch>
        </p:blipFill>
        <p:spPr>
          <a:xfrm>
            <a:off x="1092179" y="1546636"/>
            <a:ext cx="4520095" cy="2202467"/>
          </a:xfrm>
          <a:prstGeom prst="rect">
            <a:avLst/>
          </a:prstGeom>
        </p:spPr>
      </p:pic>
      <p:pic>
        <p:nvPicPr>
          <p:cNvPr id="7" name="圖片 6">
            <a:extLst>
              <a:ext uri="{FF2B5EF4-FFF2-40B4-BE49-F238E27FC236}">
                <a16:creationId xmlns:a16="http://schemas.microsoft.com/office/drawing/2014/main" id="{20DB52DB-2053-4842-9A9E-0A7177033D5F}"/>
              </a:ext>
            </a:extLst>
          </p:cNvPr>
          <p:cNvPicPr>
            <a:picLocks noChangeAspect="1"/>
          </p:cNvPicPr>
          <p:nvPr/>
        </p:nvPicPr>
        <p:blipFill>
          <a:blip r:embed="rId4"/>
          <a:stretch>
            <a:fillRect/>
          </a:stretch>
        </p:blipFill>
        <p:spPr>
          <a:xfrm>
            <a:off x="1414889" y="4299517"/>
            <a:ext cx="4232064" cy="2581559"/>
          </a:xfrm>
          <a:prstGeom prst="rect">
            <a:avLst/>
          </a:prstGeom>
        </p:spPr>
      </p:pic>
    </p:spTree>
    <p:extLst>
      <p:ext uri="{BB962C8B-B14F-4D97-AF65-F5344CB8AC3E}">
        <p14:creationId xmlns:p14="http://schemas.microsoft.com/office/powerpoint/2010/main" val="7502071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9270ABE-593E-6044-A657-0A03B91652B2}"/>
              </a:ext>
            </a:extLst>
          </p:cNvPr>
          <p:cNvSpPr>
            <a:spLocks noGrp="1"/>
          </p:cNvSpPr>
          <p:nvPr>
            <p:ph type="title"/>
          </p:nvPr>
        </p:nvSpPr>
        <p:spPr/>
        <p:txBody>
          <a:bodyPr>
            <a:normAutofit/>
          </a:bodyPr>
          <a:lstStyle/>
          <a:p>
            <a:r>
              <a:rPr lang="en" altLang="zh-TW" dirty="0"/>
              <a:t>Training Super-Resolution</a:t>
            </a:r>
          </a:p>
        </p:txBody>
      </p:sp>
      <p:sp>
        <p:nvSpPr>
          <p:cNvPr id="3" name="內容版面配置區 2">
            <a:extLst>
              <a:ext uri="{FF2B5EF4-FFF2-40B4-BE49-F238E27FC236}">
                <a16:creationId xmlns:a16="http://schemas.microsoft.com/office/drawing/2014/main" id="{9B05A35F-FBD6-7644-8BA1-EC08E86F31BB}"/>
              </a:ext>
            </a:extLst>
          </p:cNvPr>
          <p:cNvSpPr>
            <a:spLocks noGrp="1"/>
          </p:cNvSpPr>
          <p:nvPr>
            <p:ph idx="1"/>
          </p:nvPr>
        </p:nvSpPr>
        <p:spPr/>
        <p:txBody>
          <a:bodyPr/>
          <a:lstStyle/>
          <a:p>
            <a:r>
              <a:rPr lang="en" altLang="zh-TW" dirty="0"/>
              <a:t>Super-Resolution</a:t>
            </a:r>
          </a:p>
          <a:p>
            <a:pPr lvl="1"/>
            <a:r>
              <a:rPr lang="en-US" altLang="zh-TW" dirty="0">
                <a:hlinkClick r:id="rId3"/>
              </a:rPr>
              <a:t>SRCNN</a:t>
            </a:r>
            <a:r>
              <a:rPr lang="en-US" altLang="zh-TW" dirty="0"/>
              <a:t> (</a:t>
            </a:r>
            <a:r>
              <a:rPr lang="en" altLang="zh-TW" dirty="0"/>
              <a:t>Learning a Deep Convolutional Network for Image Super-Resolution , ECCV2014</a:t>
            </a:r>
            <a:r>
              <a:rPr lang="en-US" altLang="zh-TW" dirty="0"/>
              <a:t>)</a:t>
            </a:r>
          </a:p>
          <a:p>
            <a:pPr marL="366713" lvl="1" indent="0">
              <a:buNone/>
            </a:pPr>
            <a:endParaRPr lang="en-US" altLang="zh-TW" dirty="0"/>
          </a:p>
          <a:p>
            <a:pPr lvl="1"/>
            <a:endParaRPr kumimoji="1" lang="en" altLang="zh-TW" dirty="0"/>
          </a:p>
        </p:txBody>
      </p:sp>
      <p:pic>
        <p:nvPicPr>
          <p:cNvPr id="5" name="圖片 4">
            <a:extLst>
              <a:ext uri="{FF2B5EF4-FFF2-40B4-BE49-F238E27FC236}">
                <a16:creationId xmlns:a16="http://schemas.microsoft.com/office/drawing/2014/main" id="{37EB4A00-C76F-C64B-80BA-ABD9DCE9E544}"/>
              </a:ext>
            </a:extLst>
          </p:cNvPr>
          <p:cNvPicPr>
            <a:picLocks noChangeAspect="1"/>
          </p:cNvPicPr>
          <p:nvPr/>
        </p:nvPicPr>
        <p:blipFill>
          <a:blip r:embed="rId4"/>
          <a:stretch>
            <a:fillRect/>
          </a:stretch>
        </p:blipFill>
        <p:spPr>
          <a:xfrm>
            <a:off x="1259632" y="2564904"/>
            <a:ext cx="6927771" cy="2509683"/>
          </a:xfrm>
          <a:prstGeom prst="rect">
            <a:avLst/>
          </a:prstGeom>
        </p:spPr>
      </p:pic>
    </p:spTree>
    <p:extLst>
      <p:ext uri="{BB962C8B-B14F-4D97-AF65-F5344CB8AC3E}">
        <p14:creationId xmlns:p14="http://schemas.microsoft.com/office/powerpoint/2010/main" val="26238801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9270ABE-593E-6044-A657-0A03B91652B2}"/>
              </a:ext>
            </a:extLst>
          </p:cNvPr>
          <p:cNvSpPr>
            <a:spLocks noGrp="1"/>
          </p:cNvSpPr>
          <p:nvPr>
            <p:ph type="title"/>
          </p:nvPr>
        </p:nvSpPr>
        <p:spPr/>
        <p:txBody>
          <a:bodyPr>
            <a:normAutofit/>
          </a:bodyPr>
          <a:lstStyle/>
          <a:p>
            <a:r>
              <a:rPr lang="en" altLang="zh-TW" dirty="0"/>
              <a:t>Training Super-Resolution</a:t>
            </a:r>
          </a:p>
        </p:txBody>
      </p:sp>
      <p:sp>
        <p:nvSpPr>
          <p:cNvPr id="3" name="內容版面配置區 2">
            <a:extLst>
              <a:ext uri="{FF2B5EF4-FFF2-40B4-BE49-F238E27FC236}">
                <a16:creationId xmlns:a16="http://schemas.microsoft.com/office/drawing/2014/main" id="{9B05A35F-FBD6-7644-8BA1-EC08E86F31BB}"/>
              </a:ext>
            </a:extLst>
          </p:cNvPr>
          <p:cNvSpPr>
            <a:spLocks noGrp="1"/>
          </p:cNvSpPr>
          <p:nvPr>
            <p:ph idx="1"/>
          </p:nvPr>
        </p:nvSpPr>
        <p:spPr/>
        <p:txBody>
          <a:bodyPr/>
          <a:lstStyle/>
          <a:p>
            <a:r>
              <a:rPr lang="en" altLang="zh-TW" dirty="0"/>
              <a:t>Super-Resolution</a:t>
            </a:r>
          </a:p>
          <a:p>
            <a:pPr lvl="1"/>
            <a:r>
              <a:rPr lang="en-US" altLang="zh-TW" dirty="0">
                <a:hlinkClick r:id="rId3"/>
              </a:rPr>
              <a:t>FSRCNN</a:t>
            </a:r>
            <a:r>
              <a:rPr lang="zh-TW" altLang="en-US" dirty="0"/>
              <a:t> </a:t>
            </a:r>
            <a:r>
              <a:rPr lang="en-US" altLang="zh-TW" dirty="0"/>
              <a:t>(</a:t>
            </a:r>
            <a:r>
              <a:rPr lang="en" altLang="zh-TW" dirty="0"/>
              <a:t>Accelerating the Super-Resolution Convolutional Neural Network , ECCV2016</a:t>
            </a:r>
            <a:r>
              <a:rPr lang="en-US" altLang="zh-TW" dirty="0"/>
              <a:t>)</a:t>
            </a:r>
          </a:p>
          <a:p>
            <a:pPr marL="366713" lvl="1" indent="0">
              <a:buNone/>
            </a:pPr>
            <a:endParaRPr lang="en-US" altLang="zh-TW" dirty="0"/>
          </a:p>
          <a:p>
            <a:pPr lvl="1"/>
            <a:endParaRPr kumimoji="1" lang="en" altLang="zh-TW" dirty="0"/>
          </a:p>
        </p:txBody>
      </p:sp>
      <p:pic>
        <p:nvPicPr>
          <p:cNvPr id="4" name="圖片 3">
            <a:extLst>
              <a:ext uri="{FF2B5EF4-FFF2-40B4-BE49-F238E27FC236}">
                <a16:creationId xmlns:a16="http://schemas.microsoft.com/office/drawing/2014/main" id="{7D452990-7D14-7942-ADD3-9D883F558712}"/>
              </a:ext>
            </a:extLst>
          </p:cNvPr>
          <p:cNvPicPr>
            <a:picLocks noChangeAspect="1"/>
          </p:cNvPicPr>
          <p:nvPr/>
        </p:nvPicPr>
        <p:blipFill>
          <a:blip r:embed="rId4"/>
          <a:stretch>
            <a:fillRect/>
          </a:stretch>
        </p:blipFill>
        <p:spPr>
          <a:xfrm>
            <a:off x="539750" y="2708573"/>
            <a:ext cx="7855777" cy="3168352"/>
          </a:xfrm>
          <a:prstGeom prst="rect">
            <a:avLst/>
          </a:prstGeom>
        </p:spPr>
      </p:pic>
    </p:spTree>
    <p:extLst>
      <p:ext uri="{BB962C8B-B14F-4D97-AF65-F5344CB8AC3E}">
        <p14:creationId xmlns:p14="http://schemas.microsoft.com/office/powerpoint/2010/main" val="1431756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9270ABE-593E-6044-A657-0A03B91652B2}"/>
              </a:ext>
            </a:extLst>
          </p:cNvPr>
          <p:cNvSpPr>
            <a:spLocks noGrp="1"/>
          </p:cNvSpPr>
          <p:nvPr>
            <p:ph type="title"/>
          </p:nvPr>
        </p:nvSpPr>
        <p:spPr/>
        <p:txBody>
          <a:bodyPr>
            <a:normAutofit/>
          </a:bodyPr>
          <a:lstStyle/>
          <a:p>
            <a:r>
              <a:rPr lang="en" altLang="zh-TW" dirty="0"/>
              <a:t>Training Super-Resolution</a:t>
            </a:r>
          </a:p>
        </p:txBody>
      </p:sp>
      <p:sp>
        <p:nvSpPr>
          <p:cNvPr id="3" name="內容版面配置區 2">
            <a:extLst>
              <a:ext uri="{FF2B5EF4-FFF2-40B4-BE49-F238E27FC236}">
                <a16:creationId xmlns:a16="http://schemas.microsoft.com/office/drawing/2014/main" id="{9B05A35F-FBD6-7644-8BA1-EC08E86F31BB}"/>
              </a:ext>
            </a:extLst>
          </p:cNvPr>
          <p:cNvSpPr>
            <a:spLocks noGrp="1"/>
          </p:cNvSpPr>
          <p:nvPr>
            <p:ph idx="1"/>
          </p:nvPr>
        </p:nvSpPr>
        <p:spPr/>
        <p:txBody>
          <a:bodyPr/>
          <a:lstStyle/>
          <a:p>
            <a:r>
              <a:rPr lang="en" altLang="zh-TW" dirty="0"/>
              <a:t>Super-Resolution</a:t>
            </a:r>
          </a:p>
          <a:p>
            <a:pPr lvl="1"/>
            <a:r>
              <a:rPr lang="en-US" altLang="zh-TW" dirty="0">
                <a:hlinkClick r:id="rId3"/>
              </a:rPr>
              <a:t>VDSR</a:t>
            </a:r>
            <a:r>
              <a:rPr lang="zh-TW" altLang="en-US" dirty="0"/>
              <a:t> </a:t>
            </a:r>
            <a:r>
              <a:rPr lang="en-US" altLang="zh-TW" dirty="0"/>
              <a:t>(</a:t>
            </a:r>
            <a:r>
              <a:rPr lang="en" altLang="zh-TW" dirty="0"/>
              <a:t>Accurate Image Super-Resolution Using Very Deep Convolutional Networks , CVPR2016</a:t>
            </a:r>
            <a:r>
              <a:rPr lang="en-US" altLang="zh-TW" dirty="0"/>
              <a:t>)</a:t>
            </a:r>
          </a:p>
          <a:p>
            <a:pPr marL="366713" lvl="1" indent="0">
              <a:buNone/>
            </a:pPr>
            <a:endParaRPr lang="en-US" altLang="zh-TW" dirty="0"/>
          </a:p>
          <a:p>
            <a:pPr lvl="1"/>
            <a:endParaRPr kumimoji="1" lang="en" altLang="zh-TW" dirty="0"/>
          </a:p>
        </p:txBody>
      </p:sp>
      <p:pic>
        <p:nvPicPr>
          <p:cNvPr id="5" name="圖片 4">
            <a:extLst>
              <a:ext uri="{FF2B5EF4-FFF2-40B4-BE49-F238E27FC236}">
                <a16:creationId xmlns:a16="http://schemas.microsoft.com/office/drawing/2014/main" id="{94E4CB61-02E2-BC45-B0D9-02D002115076}"/>
              </a:ext>
            </a:extLst>
          </p:cNvPr>
          <p:cNvPicPr>
            <a:picLocks noChangeAspect="1"/>
          </p:cNvPicPr>
          <p:nvPr/>
        </p:nvPicPr>
        <p:blipFill>
          <a:blip r:embed="rId4"/>
          <a:stretch>
            <a:fillRect/>
          </a:stretch>
        </p:blipFill>
        <p:spPr>
          <a:xfrm>
            <a:off x="438796" y="2348880"/>
            <a:ext cx="8135937" cy="3846616"/>
          </a:xfrm>
          <a:prstGeom prst="rect">
            <a:avLst/>
          </a:prstGeom>
        </p:spPr>
      </p:pic>
    </p:spTree>
    <p:extLst>
      <p:ext uri="{BB962C8B-B14F-4D97-AF65-F5344CB8AC3E}">
        <p14:creationId xmlns:p14="http://schemas.microsoft.com/office/powerpoint/2010/main" val="2542277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9270ABE-593E-6044-A657-0A03B91652B2}"/>
              </a:ext>
            </a:extLst>
          </p:cNvPr>
          <p:cNvSpPr>
            <a:spLocks noGrp="1"/>
          </p:cNvSpPr>
          <p:nvPr>
            <p:ph type="title"/>
          </p:nvPr>
        </p:nvSpPr>
        <p:spPr/>
        <p:txBody>
          <a:bodyPr>
            <a:normAutofit/>
          </a:bodyPr>
          <a:lstStyle/>
          <a:p>
            <a:r>
              <a:rPr lang="en" altLang="zh-TW" dirty="0"/>
              <a:t>Training Super-Resolution</a:t>
            </a:r>
          </a:p>
        </p:txBody>
      </p:sp>
      <p:sp>
        <p:nvSpPr>
          <p:cNvPr id="3" name="內容版面配置區 2">
            <a:extLst>
              <a:ext uri="{FF2B5EF4-FFF2-40B4-BE49-F238E27FC236}">
                <a16:creationId xmlns:a16="http://schemas.microsoft.com/office/drawing/2014/main" id="{9B05A35F-FBD6-7644-8BA1-EC08E86F31BB}"/>
              </a:ext>
            </a:extLst>
          </p:cNvPr>
          <p:cNvSpPr>
            <a:spLocks noGrp="1"/>
          </p:cNvSpPr>
          <p:nvPr>
            <p:ph idx="1"/>
          </p:nvPr>
        </p:nvSpPr>
        <p:spPr/>
        <p:txBody>
          <a:bodyPr/>
          <a:lstStyle/>
          <a:p>
            <a:r>
              <a:rPr lang="en" altLang="zh-TW" dirty="0"/>
              <a:t>Super-Resolution</a:t>
            </a:r>
          </a:p>
          <a:p>
            <a:pPr lvl="1"/>
            <a:r>
              <a:rPr lang="en-US" altLang="zh-TW" dirty="0">
                <a:hlinkClick r:id="rId3"/>
              </a:rPr>
              <a:t>SRGAN</a:t>
            </a:r>
            <a:r>
              <a:rPr lang="zh-TW" altLang="en-US" dirty="0"/>
              <a:t> </a:t>
            </a:r>
            <a:r>
              <a:rPr lang="en-US" altLang="zh-TW" dirty="0"/>
              <a:t>(</a:t>
            </a:r>
            <a:r>
              <a:rPr lang="en" altLang="zh-TW" dirty="0"/>
              <a:t>Photo-Realistic Single Image Super-Resolution Using a Generative Adversarial Network , CVPR2017</a:t>
            </a:r>
            <a:r>
              <a:rPr lang="en-US" altLang="zh-TW" dirty="0"/>
              <a:t>)</a:t>
            </a:r>
          </a:p>
          <a:p>
            <a:pPr marL="366713" lvl="1" indent="0">
              <a:buNone/>
            </a:pPr>
            <a:endParaRPr lang="en-US" altLang="zh-TW" dirty="0"/>
          </a:p>
          <a:p>
            <a:pPr lvl="1"/>
            <a:endParaRPr kumimoji="1" lang="en" altLang="zh-TW" dirty="0"/>
          </a:p>
        </p:txBody>
      </p:sp>
      <p:pic>
        <p:nvPicPr>
          <p:cNvPr id="4" name="圖片 3">
            <a:extLst>
              <a:ext uri="{FF2B5EF4-FFF2-40B4-BE49-F238E27FC236}">
                <a16:creationId xmlns:a16="http://schemas.microsoft.com/office/drawing/2014/main" id="{DFC57CE3-E965-F74E-BA1B-72C32BA00EFA}"/>
              </a:ext>
            </a:extLst>
          </p:cNvPr>
          <p:cNvPicPr>
            <a:picLocks noChangeAspect="1"/>
          </p:cNvPicPr>
          <p:nvPr/>
        </p:nvPicPr>
        <p:blipFill>
          <a:blip r:embed="rId4"/>
          <a:stretch>
            <a:fillRect/>
          </a:stretch>
        </p:blipFill>
        <p:spPr>
          <a:xfrm>
            <a:off x="1204913" y="2492895"/>
            <a:ext cx="6627642" cy="3384029"/>
          </a:xfrm>
          <a:prstGeom prst="rect">
            <a:avLst/>
          </a:prstGeom>
        </p:spPr>
      </p:pic>
    </p:spTree>
    <p:extLst>
      <p:ext uri="{BB962C8B-B14F-4D97-AF65-F5344CB8AC3E}">
        <p14:creationId xmlns:p14="http://schemas.microsoft.com/office/powerpoint/2010/main" val="9531390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壁窗">
  <a:themeElements>
    <a:clrScheme name="壁窗">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自訂 1">
      <a:majorFont>
        <a:latin typeface="Times New Roman"/>
        <a:ea typeface="標楷體"/>
        <a:cs typeface=""/>
      </a:majorFont>
      <a:minorFont>
        <a:latin typeface="Times New Roman"/>
        <a:ea typeface="標楷體"/>
        <a:cs typeface=""/>
      </a:minorFont>
    </a:fontScheme>
    <a:fmtScheme name="壁窗">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54123</TotalTime>
  <Words>931</Words>
  <Application>Microsoft Macintosh PowerPoint</Application>
  <PresentationFormat>如螢幕大小 (4:3)</PresentationFormat>
  <Paragraphs>116</Paragraphs>
  <Slides>18</Slides>
  <Notes>14</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18</vt:i4>
      </vt:variant>
    </vt:vector>
  </HeadingPairs>
  <TitlesOfParts>
    <vt:vector size="25" baseType="lpstr">
      <vt:lpstr>標楷體</vt:lpstr>
      <vt:lpstr>Arial</vt:lpstr>
      <vt:lpstr>Calibri</vt:lpstr>
      <vt:lpstr>Times New Roman</vt:lpstr>
      <vt:lpstr>Wingdings</vt:lpstr>
      <vt:lpstr>Wingdings 2</vt:lpstr>
      <vt:lpstr>壁窗</vt:lpstr>
      <vt:lpstr>Weekly Report</vt:lpstr>
      <vt:lpstr>Outline</vt:lpstr>
      <vt:lpstr>Evaluate on LFW dataset</vt:lpstr>
      <vt:lpstr>Evaluate on LFW dataset</vt:lpstr>
      <vt:lpstr>Training Super-Resolution</vt:lpstr>
      <vt:lpstr>Training Super-Resolution</vt:lpstr>
      <vt:lpstr>Training Super-Resolution</vt:lpstr>
      <vt:lpstr>Training Super-Resolution</vt:lpstr>
      <vt:lpstr>Training Super-Resolution</vt:lpstr>
      <vt:lpstr>Training Super-Resolution</vt:lpstr>
      <vt:lpstr>Training Super-Resolution</vt:lpstr>
      <vt:lpstr>Training Super-Resolution</vt:lpstr>
      <vt:lpstr>Training Super-Resolution</vt:lpstr>
      <vt:lpstr>Demo</vt:lpstr>
      <vt:lpstr>Demo</vt:lpstr>
      <vt:lpstr>Related Work</vt:lpstr>
      <vt:lpstr>Related Work</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NTHU CS Dept., Ph.D. Dissertation Presentation  Discovering Discriminative Features with Applications to Music Genre/Mood Classification</dc:title>
  <dc:creator>E C</dc:creator>
  <cp:lastModifiedBy>kevin hsiao</cp:lastModifiedBy>
  <cp:revision>4109</cp:revision>
  <dcterms:created xsi:type="dcterms:W3CDTF">2008-11-09T17:03:56Z</dcterms:created>
  <dcterms:modified xsi:type="dcterms:W3CDTF">2019-01-22T11:25:29Z</dcterms:modified>
</cp:coreProperties>
</file>